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25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omments/comment5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69" r:id="rId3"/>
    <p:sldId id="257" r:id="rId4"/>
    <p:sldId id="266" r:id="rId5"/>
    <p:sldId id="268" r:id="rId6"/>
    <p:sldId id="270" r:id="rId7"/>
    <p:sldId id="271" r:id="rId8"/>
    <p:sldId id="273" r:id="rId9"/>
    <p:sldId id="272" r:id="rId10"/>
    <p:sldId id="275" r:id="rId11"/>
    <p:sldId id="274" r:id="rId12"/>
    <p:sldId id="276" r:id="rId13"/>
    <p:sldId id="277" r:id="rId14"/>
    <p:sldId id="278" r:id="rId15"/>
    <p:sldId id="279" r:id="rId16"/>
    <p:sldId id="281" r:id="rId17"/>
    <p:sldId id="280" r:id="rId18"/>
    <p:sldId id="282" r:id="rId19"/>
    <p:sldId id="283" r:id="rId20"/>
    <p:sldId id="284" r:id="rId21"/>
    <p:sldId id="285" r:id="rId22"/>
    <p:sldId id="258" r:id="rId23"/>
    <p:sldId id="259" r:id="rId24"/>
    <p:sldId id="260" r:id="rId25"/>
    <p:sldId id="261" r:id="rId26"/>
    <p:sldId id="262" r:id="rId27"/>
    <p:sldId id="263" r:id="rId28"/>
    <p:sldId id="264" r:id="rId29"/>
    <p:sldId id="265" r:id="rId30"/>
  </p:sldIdLst>
  <p:sldSz cx="9144000" cy="5143500" type="screen16x9"/>
  <p:notesSz cx="6858000" cy="9144000"/>
  <p:embeddedFontLst>
    <p:embeddedFont>
      <p:font typeface="Libre Franklin Medium" pitchFamily="2" charset="0"/>
      <p:regular r:id="rId32"/>
      <p:bold r:id="rId33"/>
      <p:italic r:id="rId34"/>
      <p:boldItalic r:id="rId35"/>
    </p:embeddedFont>
    <p:embeddedFont>
      <p:font typeface="Roboto Mono" panose="00000009000000000000" pitchFamily="49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EDERICO IMBERTI" initials="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28" y="2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11-27T09:16:45.414" idx="2">
    <p:pos x="1041" y="1892"/>
    <p:text>Detta meglio: 'x' viene dealocata quando usciamo dal blocco di codice che definisce il corpo della funzione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11-27T09:03:21.260" idx="3">
    <p:pos x="403" y="716"/>
    <p:text>Ricordate i nostri amici "malloc" e "free"? Con essi gestiamo proprio quest'area di memoria</p:text>
  </p:cm>
  <p:cm authorId="0" dt="2024-11-27T09:03:21.260" idx="4">
    <p:pos x="403" y="716"/>
    <p:text>In cpp invece usiamo "new" e "delete"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11-26T16:37:24.349" idx="5">
    <p:pos x="847" y="1891"/>
    <p:text>Seguono il costruttore, identificate da " : "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11-26T16:19:12.553" idx="6">
    <p:pos x="403" y="716"/>
    <p:text>Altrimenti si può omettere e viene fatto in automatico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11-27T08:56:24.492" idx="7">
    <p:pos x="632" y="1393"/>
    <p:text>Pur trattandosi di un esercizio molto teorico è comunque preso da un tema d'esame e per questo motivo potrebbe capitarvene uno simile. Non sottovalutatelo!</p:tex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709a2adb6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g31709a2adb6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FF49971D-6E22-1181-E495-C853C4355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6AFAFCCB-9D16-8B43-694F-A4D4931139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A59D4892-5511-A037-F032-30AD3942B9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2149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13E59F7D-3EDE-0A51-148B-3F1BDCA9C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D2126E7E-9313-F9B9-1F35-EFC893945A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5CA3A552-9872-03B2-E855-4B766BA0CC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89382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1A31215F-395D-F58E-EB81-4C9F813E0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c496b87f3_0_5:notes">
            <a:extLst>
              <a:ext uri="{FF2B5EF4-FFF2-40B4-BE49-F238E27FC236}">
                <a16:creationId xmlns:a16="http://schemas.microsoft.com/office/drawing/2014/main" id="{68D18BE0-5F8D-4F38-DE97-2A3547ABA6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31c496b87f3_0_5:notes">
            <a:extLst>
              <a:ext uri="{FF2B5EF4-FFF2-40B4-BE49-F238E27FC236}">
                <a16:creationId xmlns:a16="http://schemas.microsoft.com/office/drawing/2014/main" id="{DEED4ABC-5DF4-797D-82FC-E29DA2FF55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60517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8DC06894-0821-E77E-77FD-74639F249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3EDD409F-CF4D-3B08-C710-319195AEED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E3F38E83-B676-E09B-A8B9-315A223D21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71435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37D1204F-167D-9AE2-46E7-A9119D789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A855DF3C-E5FF-4BC9-3253-03323A0C2F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4C45C2ED-5C5C-D1C7-8566-571EE9AF8D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97315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A0484529-6D36-82DA-F411-394F62694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A1D47C32-816B-8959-B0F8-2A60385D82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F867FA75-2DCC-303F-EDB2-DB9AED7C64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956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3DB3F719-C86B-09E9-19AF-E6A6786F0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DD530DF1-33C7-73F7-CEEF-CC87A3229C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32832029-DB8B-E3A1-FF5F-AD3CD98806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8650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7E242B80-C689-FB64-E8B2-3C4C6E05C1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662FBA3C-6064-52E3-7870-68DE686BFD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EA08545F-50B1-4E29-5D35-E4FFE19F81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35033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EF6B1820-C4DF-56ED-B62F-B8413E2725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79898BC8-0C1E-4B73-DA67-7F1A5BEC4F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ED92144A-9376-3880-2B3D-23AE72BED1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85821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962EC6FA-FBD9-B84B-6525-BB1EEDA98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22EFF1D9-5969-0CE1-2D7C-966323ADE5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60FB5F3A-E7F9-775B-7A1D-B98F2DD163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002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81631209-526F-DDF1-8BE3-7B0E09D2C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c496b87f3_0_5:notes">
            <a:extLst>
              <a:ext uri="{FF2B5EF4-FFF2-40B4-BE49-F238E27FC236}">
                <a16:creationId xmlns:a16="http://schemas.microsoft.com/office/drawing/2014/main" id="{488E4C62-B9F8-AEE4-71C5-AFE61C5B73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31c496b87f3_0_5:notes">
            <a:extLst>
              <a:ext uri="{FF2B5EF4-FFF2-40B4-BE49-F238E27FC236}">
                <a16:creationId xmlns:a16="http://schemas.microsoft.com/office/drawing/2014/main" id="{507E62BB-914F-74DE-A0F5-4658011E91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32010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F7081193-D2C5-160C-DF1F-65185C174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DE41B13A-A4E9-C785-BBD1-EB03492CF2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373CE332-A3F8-7F44-1D15-CB93B42959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29896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D62C9249-40AA-9BFC-0E2D-D4FF60F21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c496b87f3_0_5:notes">
            <a:extLst>
              <a:ext uri="{FF2B5EF4-FFF2-40B4-BE49-F238E27FC236}">
                <a16:creationId xmlns:a16="http://schemas.microsoft.com/office/drawing/2014/main" id="{30FF7671-283B-E570-0895-A62D50BA7D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31c496b87f3_0_5:notes">
            <a:extLst>
              <a:ext uri="{FF2B5EF4-FFF2-40B4-BE49-F238E27FC236}">
                <a16:creationId xmlns:a16="http://schemas.microsoft.com/office/drawing/2014/main" id="{BC2B3DD8-B5F8-98C1-EC97-B5EF9994CA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10352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19f6b8534b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19f6b8534b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19f6b853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19f6b853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Puntatori sono salvati sullo STACK e puntano a un’area di memoria sull’HEAP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9c6977e0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9c6977e04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Perchè usarle?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19c6977e0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19c6977e0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Perché dovrei volerle usare?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Pulizia e ordine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Migliori prestazioni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Stile di programmazione etc.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c496b87f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31c496b87f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8b9594fd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8b9594fd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Struttura classica richiede di implementare una classe con un attributo in 3 modi diversi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9c6977e0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9c6977e0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Essenzialmente uguale al primo se non che cambiano i nomi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9c6977e0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19c6977e0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A7ECE7A5-DCF2-A568-C2B4-84D576470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1BF99076-023E-BB95-82BA-B9C19C4CC2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95713C11-4CBA-EDF7-BE03-8676B63CCF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795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6CDBE032-8B77-97D3-102A-CABB4C319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A9EA6107-B182-E718-0BC5-494B4A3906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AA4AAD56-3445-1F9E-CB51-4F76E77911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9981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D8AA600E-7C35-ED27-BD1F-E2D9439F35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1CE41733-5B65-2FC5-E8F4-7F08BA7A8B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1BDFB6F0-104B-5BC7-0DC6-18FD36B4CA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0204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B86A2DFB-F9A1-4BD7-A44B-07E8D0D63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1F32355E-F916-F7B9-7CC8-258F2E1DC0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DD12D03B-CFD7-5CD9-9E62-26AAAB93EB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191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02E2B97D-A4D2-23A4-CC02-F8141BAC4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8b84d1ce6_0_0:notes">
            <a:extLst>
              <a:ext uri="{FF2B5EF4-FFF2-40B4-BE49-F238E27FC236}">
                <a16:creationId xmlns:a16="http://schemas.microsoft.com/office/drawing/2014/main" id="{52C8CEC1-45EF-B8EC-0661-0AC2005241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8b84d1ce6_0_0:notes">
            <a:extLst>
              <a:ext uri="{FF2B5EF4-FFF2-40B4-BE49-F238E27FC236}">
                <a16:creationId xmlns:a16="http://schemas.microsoft.com/office/drawing/2014/main" id="{857FBE1C-7D16-12ED-3557-C89BA9C2B5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5389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B072053E-A72C-5566-08BB-E28F0ED9D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c496b87f3_0_5:notes">
            <a:extLst>
              <a:ext uri="{FF2B5EF4-FFF2-40B4-BE49-F238E27FC236}">
                <a16:creationId xmlns:a16="http://schemas.microsoft.com/office/drawing/2014/main" id="{81DD91F2-0AB6-ADED-1210-C0B38BA92A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31c496b87f3_0_5:notes">
            <a:extLst>
              <a:ext uri="{FF2B5EF4-FFF2-40B4-BE49-F238E27FC236}">
                <a16:creationId xmlns:a16="http://schemas.microsoft.com/office/drawing/2014/main" id="{13F45D05-B07C-476F-803D-8C8C8B9A59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51354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2600" b="1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40156" y="1137633"/>
            <a:ext cx="7863900" cy="31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800"/>
              <a:buNone/>
              <a:defRPr b="0" i="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39579" y="4752284"/>
            <a:ext cx="1626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25400" marR="0" lvl="0" indent="0" algn="l">
              <a:lnSpc>
                <a:spcPct val="100000"/>
              </a:lnSpc>
              <a:spcBef>
                <a:spcPts val="0"/>
              </a:spcBef>
              <a:buNone/>
              <a:defRPr sz="800" b="0" i="0">
                <a:solidFill>
                  <a:srgbClr val="426DA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25400" marR="0" lvl="1" indent="0" algn="l">
              <a:lnSpc>
                <a:spcPct val="100000"/>
              </a:lnSpc>
              <a:spcBef>
                <a:spcPts val="0"/>
              </a:spcBef>
              <a:buNone/>
              <a:defRPr sz="800" b="0" i="0">
                <a:solidFill>
                  <a:srgbClr val="426DA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5400" marR="0" lvl="2" indent="0" algn="l">
              <a:lnSpc>
                <a:spcPct val="100000"/>
              </a:lnSpc>
              <a:spcBef>
                <a:spcPts val="0"/>
              </a:spcBef>
              <a:buNone/>
              <a:defRPr sz="800" b="0" i="0">
                <a:solidFill>
                  <a:srgbClr val="426DA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5400" marR="0" lvl="3" indent="0" algn="l">
              <a:lnSpc>
                <a:spcPct val="100000"/>
              </a:lnSpc>
              <a:spcBef>
                <a:spcPts val="0"/>
              </a:spcBef>
              <a:buNone/>
              <a:defRPr sz="800" b="0" i="0">
                <a:solidFill>
                  <a:srgbClr val="426DA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5400" marR="0" lvl="4" indent="0" algn="l">
              <a:lnSpc>
                <a:spcPct val="100000"/>
              </a:lnSpc>
              <a:spcBef>
                <a:spcPts val="0"/>
              </a:spcBef>
              <a:buNone/>
              <a:defRPr sz="800" b="0" i="0">
                <a:solidFill>
                  <a:srgbClr val="426DA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400" marR="0" lvl="5" indent="0" algn="l">
              <a:lnSpc>
                <a:spcPct val="100000"/>
              </a:lnSpc>
              <a:spcBef>
                <a:spcPts val="0"/>
              </a:spcBef>
              <a:buNone/>
              <a:defRPr sz="800" b="0" i="0">
                <a:solidFill>
                  <a:srgbClr val="426DA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5400" marR="0" lvl="6" indent="0" algn="l">
              <a:lnSpc>
                <a:spcPct val="100000"/>
              </a:lnSpc>
              <a:spcBef>
                <a:spcPts val="0"/>
              </a:spcBef>
              <a:buNone/>
              <a:defRPr sz="800" b="0" i="0">
                <a:solidFill>
                  <a:srgbClr val="426DA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400" marR="0" lvl="7" indent="0" algn="l">
              <a:lnSpc>
                <a:spcPct val="100000"/>
              </a:lnSpc>
              <a:spcBef>
                <a:spcPts val="0"/>
              </a:spcBef>
              <a:buNone/>
              <a:defRPr sz="800" b="0" i="0">
                <a:solidFill>
                  <a:srgbClr val="426DA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5400" marR="0" lvl="8" indent="0" algn="l">
              <a:lnSpc>
                <a:spcPct val="100000"/>
              </a:lnSpc>
              <a:spcBef>
                <a:spcPts val="0"/>
              </a:spcBef>
              <a:buNone/>
              <a:defRPr sz="800" b="0" i="0">
                <a:solidFill>
                  <a:srgbClr val="426DA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4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jasperan/01-data-exploration-with-oci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hyperlink" Target="https://docs.fastf1.dev/" TargetMode="External"/><Relationship Id="rId4" Type="http://schemas.openxmlformats.org/officeDocument/2006/relationships/hyperlink" Target="https://github.com/oracle-devrel/redbull-pit-strategy/blob/main/notebooks/00%20pull%20data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Gotti/F1_Time_Prediction/blob/main/dataset/dataset_original.csv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hyperlink" Target="https://github.com/DanieleGotti/F1_Time_Prediction/blob/main/1_Dataset_Preparation.ipynb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eGotti/F1_Time_Prediction/blob/main/dataset/dataset_final.csv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comments" Target="../comments/commen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892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640149" y="2136255"/>
            <a:ext cx="4930471" cy="746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00" rIns="0" bIns="0" anchor="t" anchorCtr="0">
            <a:spAutoFit/>
          </a:bodyPr>
          <a:lstStyle/>
          <a:p>
            <a:pPr marL="1270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it-IT" dirty="0">
                <a:solidFill>
                  <a:schemeClr val="lt1"/>
                </a:solidFill>
              </a:rPr>
              <a:t>Formula 1 </a:t>
            </a:r>
            <a:r>
              <a:rPr lang="it-IT" dirty="0" err="1">
                <a:solidFill>
                  <a:schemeClr val="lt1"/>
                </a:solidFill>
              </a:rPr>
              <a:t>Lap</a:t>
            </a:r>
            <a:r>
              <a:rPr lang="it-IT" dirty="0">
                <a:solidFill>
                  <a:schemeClr val="lt1"/>
                </a:solidFill>
              </a:rPr>
              <a:t> Time </a:t>
            </a:r>
            <a:r>
              <a:rPr lang="it-IT" dirty="0" err="1">
                <a:solidFill>
                  <a:schemeClr val="lt1"/>
                </a:solidFill>
              </a:rPr>
              <a:t>Prediction</a:t>
            </a:r>
            <a:endParaRPr dirty="0">
              <a:solidFill>
                <a:schemeClr val="lt1"/>
              </a:solidFill>
            </a:endParaRPr>
          </a:p>
          <a:p>
            <a:pPr marL="1270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rgbClr val="FFFFFF"/>
                </a:solidFill>
              </a:rPr>
              <a:t>Optimization Project</a:t>
            </a:r>
            <a:endParaRPr sz="1600" b="0" dirty="0">
              <a:solidFill>
                <a:srgbClr val="FFFFFF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6806183" y="2674043"/>
            <a:ext cx="1313700" cy="267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rgbClr val="426DA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PRESENTER</a:t>
            </a:r>
            <a:endParaRPr sz="600" dirty="0">
              <a:solidFill>
                <a:srgbClr val="426DA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1270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FFFFFF"/>
                </a:solidFill>
                <a:latin typeface="Libre Franklin Medium"/>
                <a:sym typeface="Libre Franklin Medium"/>
              </a:rPr>
              <a:t>Daniele Gotti - 1079011</a:t>
            </a:r>
            <a:endParaRPr sz="1100" dirty="0"/>
          </a:p>
        </p:txBody>
      </p:sp>
      <p:sp>
        <p:nvSpPr>
          <p:cNvPr id="63" name="Google Shape;63;p14"/>
          <p:cNvSpPr txBox="1"/>
          <p:nvPr/>
        </p:nvSpPr>
        <p:spPr>
          <a:xfrm>
            <a:off x="6806175" y="2259475"/>
            <a:ext cx="1499400" cy="325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141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C86643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Optimization </a:t>
            </a:r>
          </a:p>
          <a:p>
            <a:pPr marL="12700" marR="0" lvl="0" indent="0" algn="l" rtl="0">
              <a:lnSpc>
                <a:spcPct val="1141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C86643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2024/2025</a:t>
            </a:r>
            <a:endParaRPr sz="900" dirty="0">
              <a:solidFill>
                <a:schemeClr val="dk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6806171" y="3770325"/>
            <a:ext cx="717000" cy="267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solidFill>
                  <a:srgbClr val="426DA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LOCATION</a:t>
            </a:r>
            <a:endParaRPr sz="600" dirty="0">
              <a:solidFill>
                <a:schemeClr val="dk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12700" marR="0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FFFFF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Dalmine, BG</a:t>
            </a:r>
            <a:endParaRPr sz="900" dirty="0">
              <a:solidFill>
                <a:schemeClr val="dk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pic>
        <p:nvPicPr>
          <p:cNvPr id="3" name="Immagine 2" descr="Immagine che contiene logo, Carattere, Elementi grafici, bianco&#10;&#10;Il contenuto generato dall'IA potrebbe non essere corretto.">
            <a:extLst>
              <a:ext uri="{FF2B5EF4-FFF2-40B4-BE49-F238E27FC236}">
                <a16:creationId xmlns:a16="http://schemas.microsoft.com/office/drawing/2014/main" id="{9E2B424C-3448-1CB5-6C3D-8ED12D91B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6170" y="746999"/>
            <a:ext cx="1256648" cy="125664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EF7772A8-C876-EC46-8497-496F50473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308F2BD6-8A60-5000-0219-DF818BBC1F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31445" y="402679"/>
            <a:ext cx="7863900" cy="8309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dirty="0"/>
              <a:t>Project goals</a:t>
            </a:r>
            <a:br>
              <a:rPr lang="en-US" dirty="0"/>
            </a:br>
            <a:endParaRPr dirty="0"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CE995F95-2568-4965-3F70-E17FA8473C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431445" y="1439132"/>
            <a:ext cx="6149219" cy="226523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Develop </a:t>
            </a:r>
            <a:r>
              <a:rPr lang="en-US" sz="1600" b="1" dirty="0">
                <a:solidFill>
                  <a:schemeClr val="dk2"/>
                </a:solidFill>
              </a:rPr>
              <a:t>linear regression</a:t>
            </a:r>
            <a:r>
              <a:rPr lang="en-US" sz="1600" dirty="0">
                <a:solidFill>
                  <a:schemeClr val="dk2"/>
                </a:solidFill>
              </a:rPr>
              <a:t> models to </a:t>
            </a:r>
            <a:r>
              <a:rPr lang="en-US" sz="1600" b="1" dirty="0">
                <a:solidFill>
                  <a:schemeClr val="tx1"/>
                </a:solidFill>
              </a:rPr>
              <a:t>predict lap times</a:t>
            </a:r>
            <a:r>
              <a:rPr lang="en-US" sz="1600" dirty="0">
                <a:solidFill>
                  <a:schemeClr val="dk2"/>
                </a:solidFill>
              </a:rPr>
              <a:t> based on multiple variables</a:t>
            </a: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Implement </a:t>
            </a:r>
            <a:r>
              <a:rPr lang="en-US" sz="1600" b="1" dirty="0">
                <a:solidFill>
                  <a:schemeClr val="dk2"/>
                </a:solidFill>
              </a:rPr>
              <a:t>optimization techniques </a:t>
            </a:r>
            <a:r>
              <a:rPr lang="en-US" sz="1600" dirty="0">
                <a:solidFill>
                  <a:schemeClr val="dk2"/>
                </a:solidFill>
              </a:rPr>
              <a:t>derived from </a:t>
            </a:r>
            <a:r>
              <a:rPr lang="en-US" sz="1600" b="1" dirty="0">
                <a:solidFill>
                  <a:schemeClr val="tx1"/>
                </a:solidFill>
              </a:rPr>
              <a:t>gradient descent </a:t>
            </a:r>
            <a:r>
              <a:rPr lang="en-US" sz="1600" dirty="0">
                <a:solidFill>
                  <a:schemeClr val="dk2"/>
                </a:solidFill>
              </a:rPr>
              <a:t>methods to minimize prediction error</a:t>
            </a: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Analyze model performance and interpret the </a:t>
            </a:r>
            <a:r>
              <a:rPr lang="en-US" sz="1600" b="1" dirty="0">
                <a:solidFill>
                  <a:schemeClr val="tx1"/>
                </a:solidFill>
              </a:rPr>
              <a:t>influence of different factors </a:t>
            </a:r>
            <a:r>
              <a:rPr lang="en-US" sz="1600" dirty="0">
                <a:solidFill>
                  <a:schemeClr val="dk2"/>
                </a:solidFill>
              </a:rPr>
              <a:t>on lap times</a:t>
            </a:r>
          </a:p>
        </p:txBody>
      </p:sp>
      <p:pic>
        <p:nvPicPr>
          <p:cNvPr id="4" name="Immagine 3" descr="Immagine che contiene testo, schermata&#10;&#10;Il contenuto generato dall'IA potrebbe non essere corretto.">
            <a:extLst>
              <a:ext uri="{FF2B5EF4-FFF2-40B4-BE49-F238E27FC236}">
                <a16:creationId xmlns:a16="http://schemas.microsoft.com/office/drawing/2014/main" id="{E77A242B-9BA1-1B65-903C-FF6AFD4ADC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556"/>
          <a:stretch>
            <a:fillRect/>
          </a:stretch>
        </p:blipFill>
        <p:spPr>
          <a:xfrm>
            <a:off x="0" y="0"/>
            <a:ext cx="1951264" cy="5143500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8A09029-C59B-9936-5D38-7FAB99FFF2D2}"/>
              </a:ext>
            </a:extLst>
          </p:cNvPr>
          <p:cNvSpPr txBox="1"/>
          <p:nvPr/>
        </p:nvSpPr>
        <p:spPr>
          <a:xfrm>
            <a:off x="1951263" y="4881890"/>
            <a:ext cx="24078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i="1" dirty="0">
                <a:solidFill>
                  <a:schemeClr val="bg1">
                    <a:lumMod val="65000"/>
                  </a:schemeClr>
                </a:solidFill>
              </a:rPr>
              <a:t>Source: f1friend.com</a:t>
            </a:r>
          </a:p>
        </p:txBody>
      </p:sp>
    </p:spTree>
    <p:extLst>
      <p:ext uri="{BB962C8B-B14F-4D97-AF65-F5344CB8AC3E}">
        <p14:creationId xmlns:p14="http://schemas.microsoft.com/office/powerpoint/2010/main" val="1826355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B562461C-6F81-2C49-7FE7-B783091D9D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4FAC34F5-4858-466A-0066-6AB3D11C50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1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Why predict lap times?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AB82BEF7-E4C9-3AD5-0E65-8090BE4500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40156" y="956038"/>
            <a:ext cx="3678751" cy="33978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127000" lvl="0" indent="0" algn="just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/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2"/>
                </a:solidFill>
              </a:rPr>
              <a:t>Driver benchmarking</a:t>
            </a:r>
            <a:r>
              <a:rPr lang="en-US" sz="1600" dirty="0">
                <a:solidFill>
                  <a:schemeClr val="dk2"/>
                </a:solidFill>
              </a:rPr>
              <a:t>: provide realistic targets based on car and track conditions.</a:t>
            </a: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2"/>
                </a:solidFill>
              </a:rPr>
              <a:t>Simulator Training</a:t>
            </a:r>
            <a:r>
              <a:rPr lang="en-US" sz="1600" dirty="0">
                <a:solidFill>
                  <a:schemeClr val="dk2"/>
                </a:solidFill>
              </a:rPr>
              <a:t>: set lap time goals for driver development.</a:t>
            </a: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2"/>
                </a:solidFill>
              </a:rPr>
              <a:t>AI Calibration (Games)</a:t>
            </a:r>
            <a:r>
              <a:rPr lang="en-US" sz="1600" dirty="0">
                <a:solidFill>
                  <a:schemeClr val="dk2"/>
                </a:solidFill>
              </a:rPr>
              <a:t>: tune AI lap times to match real-world scenarios.</a:t>
            </a: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</p:txBody>
      </p:sp>
      <p:sp>
        <p:nvSpPr>
          <p:cNvPr id="3" name="Google Shape;71;p15">
            <a:extLst>
              <a:ext uri="{FF2B5EF4-FFF2-40B4-BE49-F238E27FC236}">
                <a16:creationId xmlns:a16="http://schemas.microsoft.com/office/drawing/2014/main" id="{E12F22FD-21EC-396A-D358-0C0EF36D7EF5}"/>
              </a:ext>
            </a:extLst>
          </p:cNvPr>
          <p:cNvSpPr txBox="1">
            <a:spLocks/>
          </p:cNvSpPr>
          <p:nvPr/>
        </p:nvSpPr>
        <p:spPr>
          <a:xfrm>
            <a:off x="4939393" y="956038"/>
            <a:ext cx="3564451" cy="311469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127000" indent="0" algn="just"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2"/>
                </a:solidFill>
              </a:rPr>
              <a:t>Car Development</a:t>
            </a:r>
            <a:r>
              <a:rPr lang="en-US" sz="1600" dirty="0">
                <a:solidFill>
                  <a:schemeClr val="dk2"/>
                </a:solidFill>
              </a:rPr>
              <a:t>: evaluate design changes through simulated performance.</a:t>
            </a:r>
          </a:p>
          <a:p>
            <a:pPr marL="127000" indent="0" algn="just"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2"/>
                </a:solidFill>
              </a:rPr>
              <a:t>Race Strategy</a:t>
            </a:r>
            <a:r>
              <a:rPr lang="en-US" sz="1600" dirty="0">
                <a:solidFill>
                  <a:schemeClr val="dk2"/>
                </a:solidFill>
              </a:rPr>
              <a:t>: support tire and fuel decisions with predicted pace.</a:t>
            </a:r>
          </a:p>
          <a:p>
            <a:pPr marL="127000" indent="0" algn="just"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dk2"/>
                </a:solidFill>
              </a:rPr>
              <a:t>Fan Engagement</a:t>
            </a:r>
            <a:r>
              <a:rPr lang="en-US" sz="1600" dirty="0">
                <a:solidFill>
                  <a:schemeClr val="dk2"/>
                </a:solidFill>
              </a:rPr>
              <a:t>: Enhance broadcasts with expected lap time insights.</a:t>
            </a:r>
          </a:p>
        </p:txBody>
      </p:sp>
    </p:spTree>
    <p:extLst>
      <p:ext uri="{BB962C8B-B14F-4D97-AF65-F5344CB8AC3E}">
        <p14:creationId xmlns:p14="http://schemas.microsoft.com/office/powerpoint/2010/main" val="1107612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0C81670E-1A3E-C392-B67F-4E367CEBE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>
            <a:extLst>
              <a:ext uri="{FF2B5EF4-FFF2-40B4-BE49-F238E27FC236}">
                <a16:creationId xmlns:a16="http://schemas.microsoft.com/office/drawing/2014/main" id="{A621057A-1476-20B1-C69B-7BF7DFF0164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89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>
            <a:extLst>
              <a:ext uri="{FF2B5EF4-FFF2-40B4-BE49-F238E27FC236}">
                <a16:creationId xmlns:a16="http://schemas.microsoft.com/office/drawing/2014/main" id="{4D3A6CD9-B61B-39A1-00F3-D8B97A623E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0" y="2136255"/>
            <a:ext cx="4751100" cy="410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00" rIns="0" bIns="0" anchor="t" anchorCtr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Data </a:t>
            </a:r>
            <a:r>
              <a:rPr lang="it-IT" dirty="0" err="1">
                <a:solidFill>
                  <a:schemeClr val="bg1"/>
                </a:solidFill>
              </a:rPr>
              <a:t>Preparation</a:t>
            </a:r>
            <a:endParaRPr sz="16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034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F3F30E22-709E-7786-0C84-AC7EB6B59D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2C88D434-9C2E-115E-AE74-A4EE79A6CA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it-IT" dirty="0"/>
              <a:t>Custom Dataset Construction</a:t>
            </a:r>
            <a:endParaRPr dirty="0"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D36E7234-28A3-A1C1-9B44-9142C2521A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0544" y="680878"/>
            <a:ext cx="8002909" cy="28315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127000" lvl="0" indent="0" algn="just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/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Pre-existing datasets on </a:t>
            </a:r>
            <a:r>
              <a:rPr lang="en-US" sz="1600" b="1" dirty="0">
                <a:solidFill>
                  <a:schemeClr val="dk2"/>
                </a:solidFill>
              </a:rPr>
              <a:t>Kaggle</a:t>
            </a:r>
            <a:r>
              <a:rPr lang="en-US" sz="1600" dirty="0">
                <a:solidFill>
                  <a:schemeClr val="dk2"/>
                </a:solidFill>
              </a:rPr>
              <a:t> or </a:t>
            </a:r>
            <a:r>
              <a:rPr lang="en-US" sz="1600" b="1" dirty="0">
                <a:solidFill>
                  <a:schemeClr val="dk2"/>
                </a:solidFill>
              </a:rPr>
              <a:t>UCI</a:t>
            </a:r>
            <a:r>
              <a:rPr lang="en-US" sz="1600" dirty="0">
                <a:solidFill>
                  <a:schemeClr val="dk2"/>
                </a:solidFill>
              </a:rPr>
              <a:t> were not suitable for my specific goal of predicting lap times under varying real-world conditions.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Instead, I created a custom dataset using the approach from a Kaggle notebook (</a:t>
            </a:r>
            <a:r>
              <a:rPr lang="en-US" sz="1600" i="1" dirty="0">
                <a:solidFill>
                  <a:schemeClr val="dk2"/>
                </a:solidFill>
              </a:rPr>
              <a:t>Data Exploration with OCI</a:t>
            </a:r>
            <a:r>
              <a:rPr lang="en-US" sz="1600" dirty="0">
                <a:solidFill>
                  <a:schemeClr val="dk2"/>
                </a:solidFill>
              </a:rPr>
              <a:t>), which leverages the </a:t>
            </a:r>
            <a:r>
              <a:rPr lang="en-US" sz="1600" b="1" dirty="0">
                <a:solidFill>
                  <a:schemeClr val="dk2"/>
                </a:solidFill>
              </a:rPr>
              <a:t>FastF1 API </a:t>
            </a:r>
            <a:r>
              <a:rPr lang="en-US" sz="1600" dirty="0">
                <a:solidFill>
                  <a:schemeClr val="dk2"/>
                </a:solidFill>
              </a:rPr>
              <a:t>(a F1 data service) to collect telemetry and race data.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The resulting dataset includes detailed lap-by-lap information from the </a:t>
            </a:r>
            <a:r>
              <a:rPr lang="en-US" sz="1600" b="1" dirty="0">
                <a:solidFill>
                  <a:schemeClr val="dk2"/>
                </a:solidFill>
              </a:rPr>
              <a:t>2023 and 2024</a:t>
            </a:r>
            <a:r>
              <a:rPr lang="en-US" sz="1600" dirty="0">
                <a:solidFill>
                  <a:schemeClr val="dk2"/>
                </a:solidFill>
              </a:rPr>
              <a:t> Formula 1 seasons.</a:t>
            </a:r>
            <a:endParaRPr lang="it-IT" sz="1600" dirty="0">
              <a:solidFill>
                <a:schemeClr val="dk2"/>
              </a:solidFill>
            </a:endParaRPr>
          </a:p>
        </p:txBody>
      </p:sp>
      <p:sp>
        <p:nvSpPr>
          <p:cNvPr id="2" name="Google Shape;71;p15">
            <a:extLst>
              <a:ext uri="{FF2B5EF4-FFF2-40B4-BE49-F238E27FC236}">
                <a16:creationId xmlns:a16="http://schemas.microsoft.com/office/drawing/2014/main" id="{8B1BA263-780B-D4F1-DD31-04293050660E}"/>
              </a:ext>
            </a:extLst>
          </p:cNvPr>
          <p:cNvSpPr txBox="1">
            <a:spLocks/>
          </p:cNvSpPr>
          <p:nvPr/>
        </p:nvSpPr>
        <p:spPr>
          <a:xfrm>
            <a:off x="570544" y="3512422"/>
            <a:ext cx="4001456" cy="113261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127000" indent="0" algn="just">
              <a:buSzPts val="1600"/>
            </a:pPr>
            <a:endParaRPr lang="en-US" sz="1600" dirty="0"/>
          </a:p>
          <a:p>
            <a:pPr marL="127000" indent="0" algn="just">
              <a:buSzPts val="1600"/>
            </a:pPr>
            <a:r>
              <a:rPr lang="en-US" sz="1200" dirty="0"/>
              <a:t>References: </a:t>
            </a:r>
          </a:p>
          <a:p>
            <a:pPr marL="412750" indent="-285750" algn="just">
              <a:buSzPts val="1600"/>
              <a:buFontTx/>
              <a:buChar char="-"/>
            </a:pPr>
            <a:r>
              <a:rPr lang="en-US" sz="1200" dirty="0">
                <a:solidFill>
                  <a:schemeClr val="dk2"/>
                </a:solidFill>
              </a:rPr>
              <a:t>Kaggle notebook </a:t>
            </a:r>
            <a:r>
              <a:rPr lang="en-US" sz="1200" i="1" dirty="0">
                <a:solidFill>
                  <a:schemeClr val="dk2"/>
                </a:solidFill>
              </a:rPr>
              <a:t>Data Exploration with OCI</a:t>
            </a:r>
            <a:r>
              <a:rPr lang="en-US" sz="1200" dirty="0">
                <a:solidFill>
                  <a:schemeClr val="dk2"/>
                </a:solidFill>
              </a:rPr>
              <a:t>:</a:t>
            </a:r>
            <a:r>
              <a:rPr lang="en-US" sz="1200" i="1" dirty="0">
                <a:solidFill>
                  <a:schemeClr val="dk2"/>
                </a:solidFill>
              </a:rPr>
              <a:t> </a:t>
            </a:r>
            <a:r>
              <a:rPr lang="en-US" sz="1200" dirty="0">
                <a:solidFill>
                  <a:schemeClr val="dk2"/>
                </a:solidFill>
                <a:hlinkClick r:id="rId3"/>
              </a:rPr>
              <a:t>link</a:t>
            </a:r>
            <a:r>
              <a:rPr lang="en-US" sz="1200" i="1" dirty="0">
                <a:solidFill>
                  <a:schemeClr val="dk2"/>
                </a:solidFill>
              </a:rPr>
              <a:t>. </a:t>
            </a:r>
            <a:endParaRPr lang="en-US" sz="12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Tx/>
              <a:buChar char="-"/>
            </a:pPr>
            <a:r>
              <a:rPr lang="en-US" sz="1200" dirty="0">
                <a:solidFill>
                  <a:schemeClr val="dk2"/>
                </a:solidFill>
              </a:rPr>
              <a:t>Code for dataset creation with FastF1 API: </a:t>
            </a:r>
            <a:r>
              <a:rPr lang="en-US" sz="1200" dirty="0">
                <a:solidFill>
                  <a:schemeClr val="dk2"/>
                </a:solidFill>
                <a:hlinkClick r:id="rId4"/>
              </a:rPr>
              <a:t>link</a:t>
            </a:r>
            <a:r>
              <a:rPr lang="en-US" sz="1200" dirty="0">
                <a:solidFill>
                  <a:schemeClr val="dk2"/>
                </a:solidFill>
              </a:rPr>
              <a:t>.</a:t>
            </a:r>
          </a:p>
          <a:p>
            <a:pPr marL="412750" indent="-285750" algn="just">
              <a:buSzPts val="1600"/>
              <a:buFontTx/>
              <a:buChar char="-"/>
            </a:pPr>
            <a:r>
              <a:rPr lang="en-US" sz="1200" dirty="0">
                <a:solidFill>
                  <a:schemeClr val="dk2"/>
                </a:solidFill>
              </a:rPr>
              <a:t>FastF1 API documentation: </a:t>
            </a:r>
            <a:r>
              <a:rPr lang="en-US" sz="1200" dirty="0">
                <a:solidFill>
                  <a:schemeClr val="dk2"/>
                </a:solidFill>
                <a:hlinkClick r:id="rId5"/>
              </a:rPr>
              <a:t>link</a:t>
            </a:r>
            <a:r>
              <a:rPr lang="en-US" sz="1200" dirty="0">
                <a:solidFill>
                  <a:schemeClr val="dk2"/>
                </a:solidFill>
              </a:rPr>
              <a:t>.</a:t>
            </a:r>
          </a:p>
        </p:txBody>
      </p:sp>
      <p:pic>
        <p:nvPicPr>
          <p:cNvPr id="4" name="Immagine 3" descr="Immagine che contiene Elementi grafici, schermata, grafica, logo&#10;&#10;Il contenuto generato dall'IA potrebbe non essere corretto.">
            <a:extLst>
              <a:ext uri="{FF2B5EF4-FFF2-40B4-BE49-F238E27FC236}">
                <a16:creationId xmlns:a16="http://schemas.microsoft.com/office/drawing/2014/main" id="{E125BA51-D6D3-C3B1-2643-A9E5FA50F6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7078" y="3290383"/>
            <a:ext cx="1747158" cy="1747158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CFE5D3E-3DF2-383D-401B-E02051759036}"/>
              </a:ext>
            </a:extLst>
          </p:cNvPr>
          <p:cNvSpPr txBox="1"/>
          <p:nvPr/>
        </p:nvSpPr>
        <p:spPr>
          <a:xfrm>
            <a:off x="6017078" y="4775931"/>
            <a:ext cx="17471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i="1" dirty="0">
                <a:solidFill>
                  <a:schemeClr val="bg1">
                    <a:lumMod val="65000"/>
                  </a:schemeClr>
                </a:solidFill>
              </a:rPr>
              <a:t>Source: docs.fastf1.dev</a:t>
            </a:r>
          </a:p>
        </p:txBody>
      </p:sp>
    </p:spTree>
    <p:extLst>
      <p:ext uri="{BB962C8B-B14F-4D97-AF65-F5344CB8AC3E}">
        <p14:creationId xmlns:p14="http://schemas.microsoft.com/office/powerpoint/2010/main" val="1410895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E66BAA0B-E246-337B-FD33-3B3E14ABE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24FAC477-D911-3E47-CF91-1ADCDC4F0F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it-IT" dirty="0" err="1"/>
              <a:t>Original</a:t>
            </a:r>
            <a:r>
              <a:rPr lang="it-IT" dirty="0"/>
              <a:t> dataset</a:t>
            </a:r>
            <a:endParaRPr dirty="0"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D5AD2C2F-053F-7A5B-492A-2EAADE081E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0544" y="802879"/>
            <a:ext cx="8002909" cy="39641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127000" lvl="0" indent="0" algn="just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The result obtained using the API is a dataset (</a:t>
            </a:r>
            <a:r>
              <a:rPr lang="en-US" sz="1600" i="1" dirty="0">
                <a:solidFill>
                  <a:schemeClr val="dk2"/>
                </a:solidFill>
                <a:hlinkClick r:id="rId3"/>
              </a:rPr>
              <a:t>dataset_original.csv</a:t>
            </a:r>
            <a:r>
              <a:rPr lang="en-US" sz="1600" dirty="0">
                <a:solidFill>
                  <a:schemeClr val="dk2"/>
                </a:solidFill>
              </a:rPr>
              <a:t>) containing </a:t>
            </a:r>
            <a:r>
              <a:rPr lang="en-US" sz="1600" b="1" dirty="0">
                <a:solidFill>
                  <a:schemeClr val="dk2"/>
                </a:solidFill>
              </a:rPr>
              <a:t>46 columns</a:t>
            </a:r>
            <a:r>
              <a:rPr lang="en-US" sz="1600" dirty="0">
                <a:solidFill>
                  <a:schemeClr val="dk2"/>
                </a:solidFill>
              </a:rPr>
              <a:t> and </a:t>
            </a:r>
            <a:r>
              <a:rPr lang="en-US" sz="1600" b="1" dirty="0">
                <a:solidFill>
                  <a:schemeClr val="dk2"/>
                </a:solidFill>
              </a:rPr>
              <a:t>121 534 rows</a:t>
            </a:r>
            <a:r>
              <a:rPr lang="en-US" sz="1600" dirty="0">
                <a:solidFill>
                  <a:schemeClr val="dk2"/>
                </a:solidFill>
              </a:rPr>
              <a:t>. At first glance, many of these columns appear to be irrelevant.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The code for the following operations is contained in the file </a:t>
            </a:r>
            <a:r>
              <a:rPr lang="en-US" sz="1600" i="1" dirty="0">
                <a:solidFill>
                  <a:schemeClr val="dk2"/>
                </a:solidFill>
                <a:hlinkClick r:id="rId4"/>
              </a:rPr>
              <a:t>1_Dataset_Preparation.ipynb</a:t>
            </a:r>
            <a:r>
              <a:rPr lang="en-US" sz="1600" dirty="0">
                <a:solidFill>
                  <a:schemeClr val="dk2"/>
                </a:solidFill>
              </a:rPr>
              <a:t>.</a:t>
            </a:r>
            <a:endParaRPr lang="en-US" sz="160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BA1E53D-B759-1185-F54A-5833517AA9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5739" y="1997824"/>
            <a:ext cx="5712518" cy="192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8659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2DB189E0-C190-EF7D-9FD4-0133F909E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C4259169-4453-DAC6-DA46-D291C3229D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it-IT" dirty="0"/>
              <a:t>Editing </a:t>
            </a:r>
            <a:r>
              <a:rPr lang="it-IT" dirty="0" err="1"/>
              <a:t>rows</a:t>
            </a:r>
            <a:r>
              <a:rPr lang="it-IT" dirty="0"/>
              <a:t> (1/2)</a:t>
            </a:r>
            <a:endParaRPr dirty="0"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23A4F25C-E91C-8E6D-29CA-A0DD047A13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0544" y="802879"/>
            <a:ext cx="8002909" cy="36810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127000" lvl="0" indent="0" algn="just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Removed rows where </a:t>
            </a:r>
            <a:r>
              <a:rPr lang="en-US" sz="1600" i="1" dirty="0" err="1">
                <a:solidFill>
                  <a:schemeClr val="dk2"/>
                </a:solidFill>
              </a:rPr>
              <a:t>IsAccurate</a:t>
            </a:r>
            <a:r>
              <a:rPr lang="en-US" sz="1600" i="1" dirty="0">
                <a:solidFill>
                  <a:schemeClr val="dk2"/>
                </a:solidFill>
              </a:rPr>
              <a:t> </a:t>
            </a:r>
            <a:r>
              <a:rPr lang="en-US" sz="1600" dirty="0">
                <a:solidFill>
                  <a:schemeClr val="dk2"/>
                </a:solidFill>
              </a:rPr>
              <a:t>is false, as they do not meet the quality criteria for valid lap data (</a:t>
            </a:r>
            <a:r>
              <a:rPr lang="en-US" sz="1600" dirty="0" err="1">
                <a:solidFill>
                  <a:schemeClr val="dk2"/>
                </a:solidFill>
              </a:rPr>
              <a:t>inlap</a:t>
            </a:r>
            <a:r>
              <a:rPr lang="en-US" sz="1600" dirty="0">
                <a:solidFill>
                  <a:schemeClr val="dk2"/>
                </a:solidFill>
              </a:rPr>
              <a:t> or </a:t>
            </a:r>
            <a:r>
              <a:rPr lang="en-US" sz="1600" dirty="0" err="1">
                <a:solidFill>
                  <a:schemeClr val="dk2"/>
                </a:solidFill>
              </a:rPr>
              <a:t>outlap</a:t>
            </a:r>
            <a:r>
              <a:rPr lang="en-US" sz="1600" dirty="0">
                <a:solidFill>
                  <a:schemeClr val="dk2"/>
                </a:solidFill>
              </a:rPr>
              <a:t>, flags, </a:t>
            </a:r>
            <a:r>
              <a:rPr lang="en-US" sz="1600" dirty="0" err="1">
                <a:solidFill>
                  <a:schemeClr val="dk2"/>
                </a:solidFill>
              </a:rPr>
              <a:t>safetycar</a:t>
            </a:r>
            <a:r>
              <a:rPr lang="en-US" sz="1600" dirty="0">
                <a:solidFill>
                  <a:schemeClr val="dk2"/>
                </a:solidFill>
              </a:rPr>
              <a:t>, etc.).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Removed rows in which all of the following fields were null: </a:t>
            </a:r>
            <a:r>
              <a:rPr lang="en-US" sz="1600" i="1" dirty="0">
                <a:solidFill>
                  <a:schemeClr val="dk2"/>
                </a:solidFill>
              </a:rPr>
              <a:t>Stint</a:t>
            </a:r>
            <a:r>
              <a:rPr lang="en-US" sz="1600" dirty="0">
                <a:solidFill>
                  <a:schemeClr val="dk2"/>
                </a:solidFill>
              </a:rPr>
              <a:t>, </a:t>
            </a:r>
            <a:r>
              <a:rPr lang="en-US" sz="1600" i="1" dirty="0">
                <a:solidFill>
                  <a:schemeClr val="dk2"/>
                </a:solidFill>
              </a:rPr>
              <a:t>Compound,</a:t>
            </a:r>
            <a:r>
              <a:rPr lang="en-US" sz="1600" dirty="0">
                <a:solidFill>
                  <a:schemeClr val="dk2"/>
                </a:solidFill>
              </a:rPr>
              <a:t> and </a:t>
            </a:r>
            <a:r>
              <a:rPr lang="en-US" sz="1600" i="1" dirty="0" err="1">
                <a:solidFill>
                  <a:schemeClr val="dk2"/>
                </a:solidFill>
              </a:rPr>
              <a:t>TyreLife</a:t>
            </a:r>
            <a:r>
              <a:rPr lang="en-US" sz="1600" dirty="0">
                <a:solidFill>
                  <a:schemeClr val="dk2"/>
                </a:solidFill>
              </a:rPr>
              <a:t>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Excluded drivers with minimal or unofficial participation.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Removed laps recorded under yellow flag conditions (i.e., where </a:t>
            </a:r>
            <a:r>
              <a:rPr lang="en-US" sz="1600" i="1" dirty="0" err="1">
                <a:solidFill>
                  <a:schemeClr val="dk2"/>
                </a:solidFill>
              </a:rPr>
              <a:t>TrackStatus</a:t>
            </a:r>
            <a:r>
              <a:rPr lang="en-US" sz="1600" i="1" dirty="0">
                <a:solidFill>
                  <a:schemeClr val="dk2"/>
                </a:solidFill>
              </a:rPr>
              <a:t> </a:t>
            </a:r>
            <a:r>
              <a:rPr lang="en-US" sz="1600" dirty="0">
                <a:solidFill>
                  <a:schemeClr val="dk2"/>
                </a:solidFill>
              </a:rPr>
              <a:t>≠ 1).</a:t>
            </a: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Excluded free practice sessions (FP1, FP2, FP3).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7440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2FFD65E8-7BA1-92FE-0BBA-DD6711485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03905D19-4EDF-18FA-1A0A-88B813AA22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it-IT" dirty="0"/>
              <a:t>Editing </a:t>
            </a:r>
            <a:r>
              <a:rPr lang="it-IT" dirty="0" err="1"/>
              <a:t>rows</a:t>
            </a:r>
            <a:r>
              <a:rPr lang="it-IT" dirty="0"/>
              <a:t> (2/2)</a:t>
            </a:r>
            <a:endParaRPr dirty="0"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7563C5A0-F32F-A87A-D00D-1A9E4306E7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0545" y="802879"/>
            <a:ext cx="8002909" cy="254839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Removed warm-up laps in qualifying sessions, retaining only laps within 5 seconds of the driver's best time in the same session.</a:t>
            </a: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Standardized team names (Alfa Romeo → Kick Sauber, AlphaTauri → RB).</a:t>
            </a: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Removed unofficial </a:t>
            </a:r>
            <a:r>
              <a:rPr lang="en-US" sz="1600" dirty="0" err="1">
                <a:solidFill>
                  <a:schemeClr val="dk2"/>
                </a:solidFill>
              </a:rPr>
              <a:t>tyre</a:t>
            </a:r>
            <a:r>
              <a:rPr lang="en-US" sz="1600" dirty="0">
                <a:solidFill>
                  <a:schemeClr val="dk2"/>
                </a:solidFill>
              </a:rPr>
              <a:t> compounds like test compound.</a:t>
            </a: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Converted </a:t>
            </a:r>
            <a:r>
              <a:rPr lang="en-US" sz="1600" i="1" dirty="0" err="1">
                <a:solidFill>
                  <a:schemeClr val="dk2"/>
                </a:solidFill>
              </a:rPr>
              <a:t>LapTime</a:t>
            </a:r>
            <a:r>
              <a:rPr lang="en-US" sz="1600" i="1" dirty="0">
                <a:solidFill>
                  <a:schemeClr val="dk2"/>
                </a:solidFill>
              </a:rPr>
              <a:t> </a:t>
            </a:r>
            <a:r>
              <a:rPr lang="en-US" sz="1600" dirty="0">
                <a:solidFill>
                  <a:schemeClr val="dk2"/>
                </a:solidFill>
              </a:rPr>
              <a:t>to seconds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7757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976C8D51-9FE2-FE16-B8C5-BB782DBC0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118C766F-917F-A45F-D9DD-DD73138DA8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it-IT" dirty="0"/>
              <a:t>Editing </a:t>
            </a:r>
            <a:r>
              <a:rPr lang="it-IT" dirty="0" err="1"/>
              <a:t>columns</a:t>
            </a:r>
            <a:endParaRPr dirty="0"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499D3DB1-5A00-11AB-9722-3CFB726C60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0544" y="802879"/>
            <a:ext cx="8002909" cy="31146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127000" lvl="0" indent="0" algn="just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Dropped unnecessary columns at the beginning: </a:t>
            </a:r>
            <a:r>
              <a:rPr lang="en-US" sz="1600" i="1" dirty="0" err="1">
                <a:solidFill>
                  <a:schemeClr val="dk2"/>
                </a:solidFill>
              </a:rPr>
              <a:t>DriverNumber</a:t>
            </a:r>
            <a:r>
              <a:rPr lang="en-US" sz="1600" i="1" dirty="0">
                <a:solidFill>
                  <a:schemeClr val="dk2"/>
                </a:solidFill>
              </a:rPr>
              <a:t>, Sector1Time, Sector2Time, Sector3Time, Sector1SessionTime, Sector2SessionTime, Sector3SessionTime, SpeedI1, SpeedI2, </a:t>
            </a:r>
            <a:r>
              <a:rPr lang="en-US" sz="1600" i="1" dirty="0" err="1">
                <a:solidFill>
                  <a:schemeClr val="dk2"/>
                </a:solidFill>
              </a:rPr>
              <a:t>SpeedFL</a:t>
            </a:r>
            <a:r>
              <a:rPr lang="en-US" sz="1600" i="1" dirty="0">
                <a:solidFill>
                  <a:schemeClr val="dk2"/>
                </a:solidFill>
              </a:rPr>
              <a:t>, </a:t>
            </a:r>
            <a:r>
              <a:rPr lang="en-US" sz="1600" i="1" dirty="0" err="1">
                <a:solidFill>
                  <a:schemeClr val="dk2"/>
                </a:solidFill>
              </a:rPr>
              <a:t>SpeedST</a:t>
            </a:r>
            <a:r>
              <a:rPr lang="en-US" sz="1600" i="1" dirty="0">
                <a:solidFill>
                  <a:schemeClr val="dk2"/>
                </a:solidFill>
              </a:rPr>
              <a:t>, </a:t>
            </a:r>
            <a:r>
              <a:rPr lang="en-US" sz="1600" i="1" dirty="0" err="1">
                <a:solidFill>
                  <a:schemeClr val="dk2"/>
                </a:solidFill>
              </a:rPr>
              <a:t>IsPersonalBest</a:t>
            </a:r>
            <a:r>
              <a:rPr lang="en-US" sz="1600" i="1" dirty="0">
                <a:solidFill>
                  <a:schemeClr val="dk2"/>
                </a:solidFill>
              </a:rPr>
              <a:t>, </a:t>
            </a:r>
            <a:r>
              <a:rPr lang="en-US" sz="1600" i="1" dirty="0" err="1">
                <a:solidFill>
                  <a:schemeClr val="dk2"/>
                </a:solidFill>
              </a:rPr>
              <a:t>LapStartTime</a:t>
            </a:r>
            <a:r>
              <a:rPr lang="en-US" sz="1600" i="1" dirty="0">
                <a:solidFill>
                  <a:schemeClr val="dk2"/>
                </a:solidFill>
              </a:rPr>
              <a:t>, </a:t>
            </a:r>
            <a:r>
              <a:rPr lang="en-US" sz="1600" i="1" dirty="0" err="1">
                <a:solidFill>
                  <a:schemeClr val="dk2"/>
                </a:solidFill>
              </a:rPr>
              <a:t>LapStartDate</a:t>
            </a:r>
            <a:r>
              <a:rPr lang="en-US" sz="1600" i="1" dirty="0">
                <a:solidFill>
                  <a:schemeClr val="dk2"/>
                </a:solidFill>
              </a:rPr>
              <a:t>, Position, </a:t>
            </a:r>
            <a:r>
              <a:rPr lang="en-US" sz="1600" i="1" dirty="0" err="1">
                <a:solidFill>
                  <a:schemeClr val="dk2"/>
                </a:solidFill>
              </a:rPr>
              <a:t>DeletedReason</a:t>
            </a:r>
            <a:r>
              <a:rPr lang="en-US" sz="1600" i="1" dirty="0">
                <a:solidFill>
                  <a:schemeClr val="dk2"/>
                </a:solidFill>
              </a:rPr>
              <a:t>, FastF1Generated, Country</a:t>
            </a:r>
            <a:r>
              <a:rPr lang="en-US" sz="1600" dirty="0">
                <a:solidFill>
                  <a:schemeClr val="dk2"/>
                </a:solidFill>
              </a:rPr>
              <a:t>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Added a new column </a:t>
            </a:r>
            <a:r>
              <a:rPr lang="en-US" sz="1600" i="1" dirty="0" err="1">
                <a:solidFill>
                  <a:schemeClr val="dk2"/>
                </a:solidFill>
              </a:rPr>
              <a:t>FuelLevel</a:t>
            </a:r>
            <a:r>
              <a:rPr lang="en-US" sz="1600" dirty="0">
                <a:solidFill>
                  <a:schemeClr val="dk2"/>
                </a:solidFill>
              </a:rPr>
              <a:t> based on estimated fuel consumption per lap.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Dropped additional columns after filtering and row operations: </a:t>
            </a:r>
            <a:r>
              <a:rPr lang="en-US" sz="1600" i="1" dirty="0" err="1">
                <a:solidFill>
                  <a:schemeClr val="dk2"/>
                </a:solidFill>
              </a:rPr>
              <a:t>IsAccurate</a:t>
            </a:r>
            <a:r>
              <a:rPr lang="en-US" sz="1600" i="1" dirty="0">
                <a:solidFill>
                  <a:schemeClr val="dk2"/>
                </a:solidFill>
              </a:rPr>
              <a:t>, </a:t>
            </a:r>
            <a:r>
              <a:rPr lang="en-US" sz="1600" i="1" dirty="0" err="1">
                <a:solidFill>
                  <a:schemeClr val="dk2"/>
                </a:solidFill>
              </a:rPr>
              <a:t>PitOutTime</a:t>
            </a:r>
            <a:r>
              <a:rPr lang="en-US" sz="1600" i="1" dirty="0">
                <a:solidFill>
                  <a:schemeClr val="dk2"/>
                </a:solidFill>
              </a:rPr>
              <a:t>, </a:t>
            </a:r>
            <a:r>
              <a:rPr lang="en-US" sz="1600" i="1" dirty="0" err="1">
                <a:solidFill>
                  <a:schemeClr val="dk2"/>
                </a:solidFill>
              </a:rPr>
              <a:t>PitInTime</a:t>
            </a:r>
            <a:r>
              <a:rPr lang="en-US" sz="1600" i="1" dirty="0">
                <a:solidFill>
                  <a:schemeClr val="dk2"/>
                </a:solidFill>
              </a:rPr>
              <a:t>, </a:t>
            </a:r>
            <a:r>
              <a:rPr lang="en-US" sz="1600" i="1" dirty="0" err="1">
                <a:solidFill>
                  <a:schemeClr val="dk2"/>
                </a:solidFill>
              </a:rPr>
              <a:t>TrackStatus</a:t>
            </a:r>
            <a:r>
              <a:rPr lang="en-US" sz="1600" i="1" dirty="0">
                <a:solidFill>
                  <a:schemeClr val="dk2"/>
                </a:solidFill>
              </a:rPr>
              <a:t>, Deleted, </a:t>
            </a:r>
            <a:r>
              <a:rPr lang="en-US" sz="1600" i="1" dirty="0" err="1">
                <a:solidFill>
                  <a:schemeClr val="dk2"/>
                </a:solidFill>
              </a:rPr>
              <a:t>EventDate</a:t>
            </a:r>
            <a:r>
              <a:rPr lang="en-US" sz="1600" i="1" dirty="0">
                <a:solidFill>
                  <a:schemeClr val="dk2"/>
                </a:solidFill>
              </a:rPr>
              <a:t>, Time, Stint, </a:t>
            </a:r>
            <a:r>
              <a:rPr lang="en-US" sz="1600" i="1" dirty="0" err="1">
                <a:solidFill>
                  <a:schemeClr val="dk2"/>
                </a:solidFill>
              </a:rPr>
              <a:t>RoundNumber</a:t>
            </a:r>
            <a:r>
              <a:rPr lang="en-US" sz="1600" i="1" dirty="0">
                <a:solidFill>
                  <a:schemeClr val="dk2"/>
                </a:solidFill>
              </a:rPr>
              <a:t>, </a:t>
            </a:r>
            <a:r>
              <a:rPr lang="en-US" sz="1600" i="1" dirty="0" err="1">
                <a:solidFill>
                  <a:schemeClr val="dk2"/>
                </a:solidFill>
              </a:rPr>
              <a:t>TimeWeather</a:t>
            </a:r>
            <a:r>
              <a:rPr lang="en-US" sz="1600" i="1" dirty="0">
                <a:solidFill>
                  <a:schemeClr val="dk2"/>
                </a:solidFill>
              </a:rPr>
              <a:t>, </a:t>
            </a:r>
            <a:r>
              <a:rPr lang="en-US" sz="1600" i="1" dirty="0" err="1">
                <a:solidFill>
                  <a:schemeClr val="dk2"/>
                </a:solidFill>
              </a:rPr>
              <a:t>original_index</a:t>
            </a:r>
            <a:r>
              <a:rPr lang="en-US" sz="1600" i="1" dirty="0">
                <a:solidFill>
                  <a:schemeClr val="dk2"/>
                </a:solidFill>
              </a:rPr>
              <a:t>.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11047861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1B7E1F30-CCF9-F605-DF1B-28A273AB3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A9CE7A38-B057-5ACD-52EB-1A42DEE22F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it-IT" dirty="0" err="1"/>
              <a:t>Final</a:t>
            </a:r>
            <a:r>
              <a:rPr lang="it-IT" dirty="0"/>
              <a:t> dataset</a:t>
            </a:r>
            <a:endParaRPr dirty="0"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D6506AE1-D64A-5655-EA8E-19AB0270B6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0544" y="802879"/>
            <a:ext cx="8002909" cy="19297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127000" lvl="0" indent="0" algn="just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The new data have been exported to the file </a:t>
            </a:r>
            <a:r>
              <a:rPr lang="en-US" sz="1600" i="1" dirty="0">
                <a:solidFill>
                  <a:schemeClr val="dk2"/>
                </a:solidFill>
                <a:hlinkClick r:id="rId3"/>
              </a:rPr>
              <a:t>dataset_final.csv</a:t>
            </a:r>
            <a:r>
              <a:rPr lang="en-US" sz="1600" dirty="0">
                <a:solidFill>
                  <a:schemeClr val="dk2"/>
                </a:solidFill>
              </a:rPr>
              <a:t>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Changes include:</a:t>
            </a:r>
          </a:p>
          <a:p>
            <a:pPr marL="869950" lvl="1" indent="-285750" algn="just">
              <a:buSzPts val="1600"/>
              <a:buFontTx/>
              <a:buChar char="-"/>
            </a:pPr>
            <a:r>
              <a:rPr lang="en-US" sz="1600" dirty="0"/>
              <a:t>c</a:t>
            </a:r>
            <a:r>
              <a:rPr lang="en-US" sz="1600" dirty="0">
                <a:solidFill>
                  <a:schemeClr val="dk2"/>
                </a:solidFill>
              </a:rPr>
              <a:t>olumns: 46 → 18;</a:t>
            </a:r>
          </a:p>
          <a:p>
            <a:pPr marL="869950" lvl="1" indent="-285750" algn="just">
              <a:spcBef>
                <a:spcPts val="600"/>
              </a:spcBef>
              <a:buSzPts val="1600"/>
              <a:buFontTx/>
              <a:buChar char="-"/>
            </a:pPr>
            <a:r>
              <a:rPr lang="en-US" sz="1600" dirty="0">
                <a:solidFill>
                  <a:schemeClr val="dk2"/>
                </a:solidFill>
              </a:rPr>
              <a:t>rows: 121 534 → 52 160.</a:t>
            </a:r>
            <a:endParaRPr lang="en-US" sz="1600" i="1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39641B6-EB3C-5689-B0C9-2A116FF80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19" y="2907789"/>
            <a:ext cx="8903158" cy="210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568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8DE1C9D4-5D68-4C5E-13C9-56E3B8386A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D5C48763-C8BB-5016-2A97-EC6627ED10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dirty="0"/>
              <a:t>Analysis of correlations between variables</a:t>
            </a:r>
            <a:endParaRPr dirty="0"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38A5F155-AC1D-2FF7-898D-A88FD9E628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0544" y="802879"/>
            <a:ext cx="8002909" cy="56630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127000" lvl="0" indent="0" algn="just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Numerical</a:t>
            </a:r>
            <a:r>
              <a:rPr lang="en-US" sz="1600" dirty="0">
                <a:solidFill>
                  <a:schemeClr val="dk2"/>
                </a:solidFill>
              </a:rPr>
              <a:t> vs </a:t>
            </a:r>
            <a:r>
              <a:rPr lang="en-US" sz="1600" b="1" dirty="0">
                <a:solidFill>
                  <a:srgbClr val="FF0000"/>
                </a:solidFill>
              </a:rPr>
              <a:t>numerical </a:t>
            </a:r>
            <a:r>
              <a:rPr lang="en-US" sz="1600" dirty="0">
                <a:solidFill>
                  <a:schemeClr val="dk2"/>
                </a:solidFill>
              </a:rPr>
              <a:t>variable: </a:t>
            </a:r>
            <a:r>
              <a:rPr lang="en-US" sz="1600" b="1" dirty="0">
                <a:solidFill>
                  <a:schemeClr val="dk2"/>
                </a:solidFill>
              </a:rPr>
              <a:t>Pearson correlation coefficient </a:t>
            </a:r>
            <a:r>
              <a:rPr lang="en-US" sz="1600" dirty="0">
                <a:solidFill>
                  <a:schemeClr val="dk2"/>
                </a:solidFill>
              </a:rPr>
              <a:t>(from -1 to 1)</a:t>
            </a:r>
            <a:endParaRPr lang="en-US" sz="1600" i="1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010C9CB-B223-16BB-FF3D-1F873C941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775" y="1369188"/>
            <a:ext cx="2895425" cy="887108"/>
          </a:xfrm>
          <a:prstGeom prst="rect">
            <a:avLst/>
          </a:prstGeom>
        </p:spPr>
      </p:pic>
      <p:sp>
        <p:nvSpPr>
          <p:cNvPr id="5" name="Google Shape;71;p15">
            <a:extLst>
              <a:ext uri="{FF2B5EF4-FFF2-40B4-BE49-F238E27FC236}">
                <a16:creationId xmlns:a16="http://schemas.microsoft.com/office/drawing/2014/main" id="{B675CB95-60F0-3051-BFD5-227295D7DB5E}"/>
              </a:ext>
            </a:extLst>
          </p:cNvPr>
          <p:cNvSpPr txBox="1">
            <a:spLocks/>
          </p:cNvSpPr>
          <p:nvPr/>
        </p:nvSpPr>
        <p:spPr>
          <a:xfrm>
            <a:off x="640156" y="2077702"/>
            <a:ext cx="8002909" cy="56630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127000" indent="0" algn="just"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Categorical</a:t>
            </a:r>
            <a:r>
              <a:rPr lang="en-US" sz="1600" dirty="0">
                <a:solidFill>
                  <a:schemeClr val="dk2"/>
                </a:solidFill>
              </a:rPr>
              <a:t> vs </a:t>
            </a:r>
            <a:r>
              <a:rPr lang="en-US" sz="1600" b="1" dirty="0">
                <a:solidFill>
                  <a:srgbClr val="FF0000"/>
                </a:solidFill>
              </a:rPr>
              <a:t>numerical</a:t>
            </a:r>
            <a:r>
              <a:rPr lang="en-US" sz="1600" dirty="0">
                <a:solidFill>
                  <a:schemeClr val="dk2"/>
                </a:solidFill>
              </a:rPr>
              <a:t> variable: </a:t>
            </a:r>
            <a:r>
              <a:rPr lang="en-US" sz="1600" b="1" dirty="0">
                <a:solidFill>
                  <a:schemeClr val="dk2"/>
                </a:solidFill>
              </a:rPr>
              <a:t>Eta squared </a:t>
            </a:r>
            <a:r>
              <a:rPr lang="en-US" sz="1600" dirty="0">
                <a:solidFill>
                  <a:schemeClr val="dk2"/>
                </a:solidFill>
              </a:rPr>
              <a:t>(from 0 to 1)  </a:t>
            </a:r>
            <a:endParaRPr lang="en-US" sz="1600" i="1" dirty="0"/>
          </a:p>
        </p:txBody>
      </p:sp>
      <p:sp>
        <p:nvSpPr>
          <p:cNvPr id="6" name="Google Shape;71;p15">
            <a:extLst>
              <a:ext uri="{FF2B5EF4-FFF2-40B4-BE49-F238E27FC236}">
                <a16:creationId xmlns:a16="http://schemas.microsoft.com/office/drawing/2014/main" id="{AEF5E879-08CF-DFEB-C279-428DCCAF540F}"/>
              </a:ext>
            </a:extLst>
          </p:cNvPr>
          <p:cNvSpPr txBox="1">
            <a:spLocks/>
          </p:cNvSpPr>
          <p:nvPr/>
        </p:nvSpPr>
        <p:spPr>
          <a:xfrm>
            <a:off x="640155" y="3352525"/>
            <a:ext cx="8002909" cy="56630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127000" indent="0" algn="just"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Categorical</a:t>
            </a:r>
            <a:r>
              <a:rPr lang="en-US" sz="1600" dirty="0">
                <a:solidFill>
                  <a:schemeClr val="dk2"/>
                </a:solidFill>
              </a:rPr>
              <a:t> vs 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Categorical</a:t>
            </a:r>
            <a:r>
              <a:rPr lang="en-US" sz="1600" dirty="0">
                <a:solidFill>
                  <a:schemeClr val="dk2"/>
                </a:solidFill>
              </a:rPr>
              <a:t> variable: </a:t>
            </a:r>
            <a:r>
              <a:rPr lang="en-US" sz="1600" b="1" dirty="0">
                <a:solidFill>
                  <a:schemeClr val="dk2"/>
                </a:solidFill>
              </a:rPr>
              <a:t>Cramér V</a:t>
            </a:r>
            <a:r>
              <a:rPr lang="en-US" sz="1600" dirty="0">
                <a:solidFill>
                  <a:schemeClr val="dk2"/>
                </a:solidFill>
              </a:rPr>
              <a:t> (from 0 to 1)</a:t>
            </a:r>
            <a:endParaRPr lang="en-US" sz="1600" i="1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1229891-76F0-6540-00FB-E992B39A9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775" y="2644011"/>
            <a:ext cx="3075900" cy="85507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7A6AD37F-76D8-E98F-7501-10252804A1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775" y="3886801"/>
            <a:ext cx="2081650" cy="81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09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8FECFBA1-FA36-8D9A-754F-94FABE70E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>
            <a:extLst>
              <a:ext uri="{FF2B5EF4-FFF2-40B4-BE49-F238E27FC236}">
                <a16:creationId xmlns:a16="http://schemas.microsoft.com/office/drawing/2014/main" id="{9A9E8D87-048F-54DA-827F-0483375A4F6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89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>
            <a:extLst>
              <a:ext uri="{FF2B5EF4-FFF2-40B4-BE49-F238E27FC236}">
                <a16:creationId xmlns:a16="http://schemas.microsoft.com/office/drawing/2014/main" id="{981FA90F-66CF-9776-5E45-96422F5463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0" y="2136255"/>
            <a:ext cx="4751100" cy="746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00" rIns="0" bIns="0" anchor="t" anchorCtr="0">
            <a:spAutoFit/>
          </a:bodyPr>
          <a:lstStyle/>
          <a:p>
            <a:pPr marL="1270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What is Formula 1?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540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9343D928-7377-4572-ADDC-E467316DB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611A4B6E-B1F4-DA2A-AF38-56F9FCF7BF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80021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it-IT" dirty="0" err="1"/>
              <a:t>Correlation</a:t>
            </a:r>
            <a:r>
              <a:rPr lang="it-IT" dirty="0"/>
              <a:t> </a:t>
            </a:r>
            <a:br>
              <a:rPr lang="it-IT" dirty="0"/>
            </a:br>
            <a:r>
              <a:rPr lang="it-IT" dirty="0" err="1"/>
              <a:t>matrix</a:t>
            </a:r>
            <a:endParaRPr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4D121AA-83BB-2612-1311-E55B40BCC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5902" y="85060"/>
            <a:ext cx="5888098" cy="5058440"/>
          </a:xfrm>
          <a:prstGeom prst="rect">
            <a:avLst/>
          </a:prstGeom>
        </p:spPr>
      </p:pic>
      <p:sp>
        <p:nvSpPr>
          <p:cNvPr id="7" name="Google Shape;71;p15">
            <a:extLst>
              <a:ext uri="{FF2B5EF4-FFF2-40B4-BE49-F238E27FC236}">
                <a16:creationId xmlns:a16="http://schemas.microsoft.com/office/drawing/2014/main" id="{456D99B6-18D2-A962-AD53-AE3CAB880F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2743" y="1414192"/>
            <a:ext cx="3166513" cy="36810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412750" lvl="0" indent="-285750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Lap times are highly correlated with the circuit.</a:t>
            </a:r>
          </a:p>
          <a:p>
            <a:pPr marL="412750" lvl="0" indent="-285750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Air pressure is excessively correlated with the circuit,  while variables such as air temperature and humidity convey overlapping information. </a:t>
            </a:r>
          </a:p>
          <a:p>
            <a:pPr marL="412750" lvl="0" indent="-285750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Therefore, air pressure, air temperature, and humidity will not be included in the model.</a:t>
            </a:r>
          </a:p>
        </p:txBody>
      </p:sp>
    </p:spTree>
    <p:extLst>
      <p:ext uri="{BB962C8B-B14F-4D97-AF65-F5344CB8AC3E}">
        <p14:creationId xmlns:p14="http://schemas.microsoft.com/office/powerpoint/2010/main" val="2999142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B53331E2-26C5-1BB3-BD51-E76B12F6A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>
            <a:extLst>
              <a:ext uri="{FF2B5EF4-FFF2-40B4-BE49-F238E27FC236}">
                <a16:creationId xmlns:a16="http://schemas.microsoft.com/office/drawing/2014/main" id="{1BB2AA51-60EE-9A57-096D-554AED7AE2E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89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>
            <a:extLst>
              <a:ext uri="{FF2B5EF4-FFF2-40B4-BE49-F238E27FC236}">
                <a16:creationId xmlns:a16="http://schemas.microsoft.com/office/drawing/2014/main" id="{82F9BDD4-B429-9B52-FC85-1FB843AC15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0" y="2136255"/>
            <a:ext cx="4751100" cy="746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00" rIns="0" bIns="0" anchor="t" anchorCtr="0">
            <a:spAutoFit/>
          </a:bodyPr>
          <a:lstStyle/>
          <a:p>
            <a:pPr marL="1270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it-IT" dirty="0">
                <a:solidFill>
                  <a:schemeClr val="lt1"/>
                </a:solidFill>
              </a:rPr>
              <a:t>Model </a:t>
            </a:r>
            <a:r>
              <a:rPr lang="it-IT" dirty="0" err="1">
                <a:solidFill>
                  <a:schemeClr val="lt1"/>
                </a:solidFill>
              </a:rPr>
              <a:t>creation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605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640156" y="1137633"/>
            <a:ext cx="7863900" cy="3711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La memoria a disposizione del programmatore è suddivisa in 2 macro-aree:</a:t>
            </a:r>
            <a:endParaRPr sz="1600" dirty="0"/>
          </a:p>
          <a:p>
            <a:pPr marL="914400" lvl="1" indent="-330200" algn="just" rtl="0">
              <a:spcBef>
                <a:spcPts val="100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 dirty="0"/>
              <a:t>Memoria del codice, contenente il codice sorgente da eseguire</a:t>
            </a:r>
            <a:endParaRPr sz="1600" dirty="0"/>
          </a:p>
          <a:p>
            <a:pPr marL="914400" lvl="1" indent="-330200" algn="just" rtl="0">
              <a:spcBef>
                <a:spcPts val="100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 dirty="0"/>
              <a:t>Memoria dei </a:t>
            </a:r>
            <a:r>
              <a:rPr lang="en" sz="1600" b="1" dirty="0">
                <a:solidFill>
                  <a:srgbClr val="C86643"/>
                </a:solidFill>
              </a:rPr>
              <a:t>dati</a:t>
            </a:r>
            <a:r>
              <a:rPr lang="en" sz="1600" dirty="0"/>
              <a:t>, la quale si evolve con il programma, divisa in:</a:t>
            </a:r>
            <a:endParaRPr sz="1600" dirty="0"/>
          </a:p>
          <a:p>
            <a:pPr marL="1371600" lvl="0" indent="0" algn="just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 b="1" dirty="0">
                <a:solidFill>
                  <a:srgbClr val="426DAF"/>
                </a:solidFill>
              </a:rPr>
              <a:t>Stack</a:t>
            </a:r>
            <a:r>
              <a:rPr lang="en" sz="1600" dirty="0"/>
              <a:t> </a:t>
            </a:r>
            <a:r>
              <a:rPr lang="en" sz="1600" dirty="0">
                <a:solidFill>
                  <a:schemeClr val="dk2"/>
                </a:solidFill>
              </a:rPr>
              <a:t>(LiFo): dimensione fissa, contiene variabili, parametri e indirizzi di ritorno</a:t>
            </a:r>
            <a:endParaRPr sz="1600" dirty="0">
              <a:solidFill>
                <a:schemeClr val="dk2"/>
              </a:solidFill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1652650" y="3004800"/>
            <a:ext cx="5838900" cy="768300"/>
          </a:xfrm>
          <a:prstGeom prst="rect">
            <a:avLst/>
          </a:prstGeom>
          <a:solidFill>
            <a:srgbClr val="FFFBF7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example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()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 b="1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;  </a:t>
            </a:r>
            <a:r>
              <a:rPr lang="en" sz="1200" i="1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'x' is stored in stack memory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}  </a:t>
            </a:r>
            <a:r>
              <a:rPr lang="en" sz="1200" i="1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'x' is deallocated automatically when the function ends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1652550" y="3951675"/>
            <a:ext cx="5838900" cy="1112700"/>
          </a:xfrm>
          <a:prstGeom prst="rect">
            <a:avLst/>
          </a:prstGeom>
          <a:solidFill>
            <a:srgbClr val="FFFBF7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{ </a:t>
            </a:r>
            <a:r>
              <a:rPr lang="en" sz="1200" i="1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//Imagine you are in the main method...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 b="1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;  </a:t>
            </a:r>
            <a:r>
              <a:rPr lang="en" sz="1200" i="1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'x' is stored in stack memory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'x' is deallocated automatically when we leave the block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Key-points della teoria: La memoria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640156" y="1137633"/>
            <a:ext cx="7863900" cy="3711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La memoria a disposizione del programmatore è suddivisa in 2 macro-aree:</a:t>
            </a:r>
            <a:endParaRPr sz="1600" dirty="0"/>
          </a:p>
          <a:p>
            <a:pPr marL="914400" lvl="1" indent="-330200" algn="just" rtl="0">
              <a:spcBef>
                <a:spcPts val="100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 dirty="0"/>
              <a:t>Memoria del codice, contenente il codice sorgente da eseguire</a:t>
            </a:r>
            <a:endParaRPr sz="1600" dirty="0"/>
          </a:p>
          <a:p>
            <a:pPr marL="914400" lvl="1" indent="-330200" algn="just" rtl="0">
              <a:spcBef>
                <a:spcPts val="100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 dirty="0"/>
              <a:t>Memoria dei </a:t>
            </a:r>
            <a:r>
              <a:rPr lang="en" sz="1600" b="1" dirty="0">
                <a:solidFill>
                  <a:srgbClr val="C86643"/>
                </a:solidFill>
              </a:rPr>
              <a:t>dati</a:t>
            </a:r>
            <a:r>
              <a:rPr lang="en" sz="1600" dirty="0"/>
              <a:t>, la quale si evolve con il programma, divisa in:</a:t>
            </a:r>
            <a:endParaRPr sz="1600" dirty="0"/>
          </a:p>
          <a:p>
            <a:pPr marL="1371600" lvl="0" indent="0" algn="just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 b="1" dirty="0">
                <a:solidFill>
                  <a:srgbClr val="426DAF"/>
                </a:solidFill>
              </a:rPr>
              <a:t>Heap</a:t>
            </a:r>
            <a:r>
              <a:rPr lang="en" sz="1600" dirty="0">
                <a:solidFill>
                  <a:schemeClr val="dk2"/>
                </a:solidFill>
              </a:rPr>
              <a:t> (FiFo): usata per l’allocazione dinamica dei dati; gestita dal programmatore; usata per contenere strutture dati di grandi dimensioni (oggetti, array, …)</a:t>
            </a:r>
            <a:endParaRPr sz="1600" dirty="0">
              <a:solidFill>
                <a:schemeClr val="dk2"/>
              </a:solidFill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862800" y="3637150"/>
            <a:ext cx="7418400" cy="939600"/>
          </a:xfrm>
          <a:prstGeom prst="rect">
            <a:avLst/>
          </a:prstGeom>
          <a:solidFill>
            <a:srgbClr val="FFFBF7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 dirty="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example</a:t>
            </a: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() {</a:t>
            </a: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200" dirty="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int*</a:t>
            </a: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 dirty="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ptr</a:t>
            </a: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 b="1" dirty="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 b="1" dirty="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 dirty="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200" dirty="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);  </a:t>
            </a:r>
            <a:r>
              <a:rPr lang="en" sz="1200" i="1" dirty="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Memory for the integer is allocated on the heap</a:t>
            </a: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200" b="1" dirty="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delete</a:t>
            </a: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 dirty="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ptr</a:t>
            </a: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;  </a:t>
            </a:r>
            <a:r>
              <a:rPr lang="en" sz="1200" i="1" dirty="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The programmer is responsible for freeing the memory</a:t>
            </a: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Key-points della teoria: Initializer list</a:t>
            </a:r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640156" y="1137633"/>
            <a:ext cx="7863900" cy="1635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Permettono di eseguire delle operazioni prima che il codice nel costruttore venga eseguito;</a:t>
            </a:r>
            <a:endParaRPr sz="1600"/>
          </a:p>
          <a:p>
            <a:pPr marL="457200" lvl="0" indent="-330200" algn="just" rtl="0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Usate per inizializzare </a:t>
            </a:r>
            <a:r>
              <a:rPr lang="en" sz="1600" b="1">
                <a:solidFill>
                  <a:srgbClr val="C86643"/>
                </a:solidFill>
              </a:rPr>
              <a:t>attributi</a:t>
            </a:r>
            <a:r>
              <a:rPr lang="en" sz="1600"/>
              <a:t> della classe prima che questa sia creata;</a:t>
            </a:r>
            <a:endParaRPr sz="1600"/>
          </a:p>
          <a:p>
            <a:pPr marL="457200" lvl="0" indent="-330200" algn="just" rtl="0">
              <a:spcBef>
                <a:spcPts val="1000"/>
              </a:spcBef>
              <a:spcAft>
                <a:spcPts val="1000"/>
              </a:spcAft>
              <a:buSzPts val="1600"/>
              <a:buAutoNum type="arabicPeriod"/>
            </a:pPr>
            <a:r>
              <a:rPr lang="en" sz="1600"/>
              <a:t>L’ordine di inizializzazione degli attributi segue l’ordine in cui sono stati definiti e non quello della initializer list.</a:t>
            </a:r>
            <a:endParaRPr sz="1600"/>
          </a:p>
        </p:txBody>
      </p:sp>
      <p:sp>
        <p:nvSpPr>
          <p:cNvPr id="93" name="Google Shape;93;p18"/>
          <p:cNvSpPr txBox="1"/>
          <p:nvPr/>
        </p:nvSpPr>
        <p:spPr>
          <a:xfrm>
            <a:off x="1344900" y="3003025"/>
            <a:ext cx="6454200" cy="1981500"/>
          </a:xfrm>
          <a:prstGeom prst="rect">
            <a:avLst/>
          </a:prstGeom>
          <a:solidFill>
            <a:srgbClr val="FFFBF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PinoPasticcino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;		</a:t>
            </a:r>
            <a:r>
              <a:rPr lang="en" sz="1200" i="1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Variabile sullo stack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 sz="1200" b="1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&amp;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;		</a:t>
            </a:r>
            <a:r>
              <a:rPr lang="en" sz="1200" i="1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Reference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200" b="1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;	</a:t>
            </a:r>
            <a:r>
              <a:rPr lang="en" sz="1200" i="1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Costante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PinoPasticcino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 sz="1200" b="1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&amp;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z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) : 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), 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), 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z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200" i="1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Constructor body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	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Key-points della teoria: Initializer list</a:t>
            </a: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640156" y="1137633"/>
            <a:ext cx="7863900" cy="35649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Talvolta sono </a:t>
            </a:r>
            <a:r>
              <a:rPr lang="en" sz="1600" b="1">
                <a:solidFill>
                  <a:srgbClr val="C86643"/>
                </a:solidFill>
              </a:rPr>
              <a:t>necessarie</a:t>
            </a:r>
            <a:r>
              <a:rPr lang="en" sz="1600"/>
              <a:t>:</a:t>
            </a:r>
            <a:endParaRPr sz="1600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Vogliamo inizializzare un attributo sullo stack che non dispone di un </a:t>
            </a:r>
            <a:r>
              <a:rPr lang="en" sz="1600" b="1">
                <a:solidFill>
                  <a:srgbClr val="426DAF"/>
                </a:solidFill>
              </a:rPr>
              <a:t>costruttore di default</a:t>
            </a:r>
            <a:r>
              <a:rPr lang="en" sz="1600"/>
              <a:t>;</a:t>
            </a:r>
            <a:endParaRPr sz="1600"/>
          </a:p>
          <a:p>
            <a:pPr marL="914400" lvl="1" indent="-330200" algn="just" rtl="0">
              <a:spcBef>
                <a:spcPts val="100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Dobbiamo inizializzare un attributo che è una </a:t>
            </a:r>
            <a:r>
              <a:rPr lang="en" sz="1600" b="1">
                <a:solidFill>
                  <a:srgbClr val="426DAF"/>
                </a:solidFill>
              </a:rPr>
              <a:t>reference</a:t>
            </a:r>
            <a:r>
              <a:rPr lang="en" sz="1600"/>
              <a:t>;</a:t>
            </a:r>
            <a:endParaRPr sz="1600"/>
          </a:p>
          <a:p>
            <a:pPr marL="914400" lvl="1" indent="-330200" algn="just" rtl="0">
              <a:spcBef>
                <a:spcPts val="100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Stiamo costruendo una </a:t>
            </a:r>
            <a:r>
              <a:rPr lang="en" sz="1600" b="1">
                <a:solidFill>
                  <a:srgbClr val="426DAF"/>
                </a:solidFill>
              </a:rPr>
              <a:t>sottoclasse</a:t>
            </a:r>
            <a:r>
              <a:rPr lang="en" sz="1600"/>
              <a:t> e vogliamo usare un costruttore della superclasse che non sia quello di default;</a:t>
            </a:r>
            <a:endParaRPr sz="1600"/>
          </a:p>
          <a:p>
            <a:pPr marL="914400" lvl="1" indent="-330200" algn="just" rtl="0">
              <a:spcBef>
                <a:spcPts val="100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Quando stiamo inizializzando dei </a:t>
            </a:r>
            <a:r>
              <a:rPr lang="en" sz="1600" b="1">
                <a:solidFill>
                  <a:srgbClr val="426DAF"/>
                </a:solidFill>
              </a:rPr>
              <a:t>const members</a:t>
            </a:r>
            <a:r>
              <a:rPr lang="en" sz="1600"/>
              <a:t>.</a:t>
            </a:r>
            <a:endParaRPr sz="1600"/>
          </a:p>
          <a:p>
            <a:pPr marL="457200" lvl="0" indent="-330200" algn="just" rtl="0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Talvolta sono </a:t>
            </a:r>
            <a:r>
              <a:rPr lang="en" sz="1600" b="1">
                <a:solidFill>
                  <a:srgbClr val="C86643"/>
                </a:solidFill>
              </a:rPr>
              <a:t>facoltative</a:t>
            </a:r>
            <a:r>
              <a:rPr lang="en" sz="1600"/>
              <a:t>:</a:t>
            </a:r>
            <a:endParaRPr sz="1600"/>
          </a:p>
          <a:p>
            <a:pPr marL="914400" lvl="1" indent="-330200" algn="just" rtl="0">
              <a:spcBef>
                <a:spcPts val="100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Vogliamo inizializzare un attributo sullo stack avente un costruttore di default;</a:t>
            </a:r>
            <a:endParaRPr sz="1600"/>
          </a:p>
          <a:p>
            <a:pPr marL="914400" lvl="1" indent="-330200" algn="just" rtl="0">
              <a:spcBef>
                <a:spcPts val="1000"/>
              </a:spcBef>
              <a:spcAft>
                <a:spcPts val="1000"/>
              </a:spcAft>
              <a:buSzPts val="1600"/>
              <a:buAutoNum type="alphaLcPeriod"/>
            </a:pPr>
            <a:r>
              <a:rPr lang="en" sz="1600"/>
              <a:t>Dobbiamo inizializzare un attributo che è un puntatore…</a:t>
            </a:r>
            <a:endParaRPr sz="16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89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640150" y="2136255"/>
            <a:ext cx="4751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00" rIns="0" bIns="0" anchor="t" anchorCtr="0">
            <a:spAutoFit/>
          </a:bodyPr>
          <a:lstStyle/>
          <a:p>
            <a:pPr marL="1270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Domandine?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Esercizio 1/2</a:t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1700" y="1866650"/>
            <a:ext cx="7340600" cy="1410200"/>
          </a:xfrm>
          <a:prstGeom prst="rect">
            <a:avLst/>
          </a:prstGeom>
          <a:noFill/>
          <a:ln w="9525" cap="flat" cmpd="sng">
            <a:solidFill>
              <a:srgbClr val="C86643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Esercizio 2/2</a:t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450" y="1764800"/>
            <a:ext cx="7145100" cy="1466575"/>
          </a:xfrm>
          <a:prstGeom prst="rect">
            <a:avLst/>
          </a:prstGeom>
          <a:noFill/>
          <a:ln w="9525" cap="flat" cmpd="sng">
            <a:solidFill>
              <a:srgbClr val="C86643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Esercizio Extra</a:t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175" y="2211398"/>
            <a:ext cx="7135650" cy="720700"/>
          </a:xfrm>
          <a:prstGeom prst="rect">
            <a:avLst/>
          </a:prstGeom>
          <a:noFill/>
          <a:ln w="9525" cap="flat" cmpd="sng">
            <a:solidFill>
              <a:srgbClr val="426DA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>
                <a:solidFill>
                  <a:srgbClr val="FF0000"/>
                </a:solidFill>
              </a:rPr>
              <a:t>Formula 1</a:t>
            </a:r>
            <a:r>
              <a:rPr lang="it-IT" dirty="0"/>
              <a:t>?</a:t>
            </a:r>
            <a:endParaRPr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570544" y="680878"/>
            <a:ext cx="8002909" cy="233602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127000" lvl="0" indent="0" algn="just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/>
          </a:p>
          <a:p>
            <a:pPr marL="127000" lvl="0" indent="0" algn="just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US" sz="1600" dirty="0"/>
              <a:t>Formula 1 (F1) is the highest class of international motorsport.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It features open-wheel, single-seater race cars competing in a series of Grand Prix events worldwide.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Each Grand Prix (24 GPs in 2025) is held on a permanent or street circuit in different countries and the race weekend usually spans three days.</a:t>
            </a:r>
            <a:endParaRPr lang="it-IT" sz="1600" dirty="0">
              <a:solidFill>
                <a:schemeClr val="dk2"/>
              </a:solidFill>
            </a:endParaRPr>
          </a:p>
        </p:txBody>
      </p:sp>
      <p:pic>
        <p:nvPicPr>
          <p:cNvPr id="5" name="Immagine 4" descr="Immagine che contiene ruota, pneumatico, strada, veicolo&#10;&#10;Il contenuto generato dall'IA potrebbe non essere corretto.">
            <a:extLst>
              <a:ext uri="{FF2B5EF4-FFF2-40B4-BE49-F238E27FC236}">
                <a16:creationId xmlns:a16="http://schemas.microsoft.com/office/drawing/2014/main" id="{EC774454-2455-9055-F59F-BE94C65CE7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7611" b="14957"/>
          <a:stretch>
            <a:fillRect/>
          </a:stretch>
        </p:blipFill>
        <p:spPr>
          <a:xfrm>
            <a:off x="2549235" y="3295101"/>
            <a:ext cx="4045529" cy="153449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6AB6A479-B3EC-D353-D31B-8DF58FF8CA13}"/>
              </a:ext>
            </a:extLst>
          </p:cNvPr>
          <p:cNvSpPr txBox="1"/>
          <p:nvPr/>
        </p:nvSpPr>
        <p:spPr>
          <a:xfrm>
            <a:off x="2549235" y="4829596"/>
            <a:ext cx="4045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i="1" dirty="0">
                <a:solidFill>
                  <a:schemeClr val="bg1">
                    <a:lumMod val="65000"/>
                  </a:schemeClr>
                </a:solidFill>
              </a:rPr>
              <a:t>Source: sportingnews.com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4622EF60-7F50-FA58-2348-4AEED5BB8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A326D613-DD1D-A986-4B3E-6CFCD463DF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it-IT" dirty="0"/>
              <a:t>Race weekend</a:t>
            </a:r>
            <a:endParaRPr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BE5DCA7-4B15-AABD-BF8F-101243F599B5}"/>
              </a:ext>
            </a:extLst>
          </p:cNvPr>
          <p:cNvSpPr txBox="1"/>
          <p:nvPr/>
        </p:nvSpPr>
        <p:spPr>
          <a:xfrm>
            <a:off x="1452019" y="4478199"/>
            <a:ext cx="62399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i="1" dirty="0">
                <a:solidFill>
                  <a:schemeClr val="bg1">
                    <a:lumMod val="65000"/>
                  </a:schemeClr>
                </a:solidFill>
              </a:rPr>
              <a:t>Source: fanamp.com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26D9A9B-1D27-FD46-5A5E-9782972EB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018" y="802879"/>
            <a:ext cx="6239963" cy="370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194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8F2C57B0-83DF-0A33-294C-0E7F37795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80C7ECCA-36D4-727B-6309-43FF6E2DE9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8309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dirty="0"/>
              <a:t>Teams, drivers and championships</a:t>
            </a:r>
            <a:br>
              <a:rPr lang="en-US" sz="2800" dirty="0"/>
            </a:br>
            <a:endParaRPr dirty="0"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506E3BFD-B142-6E6B-F084-4A99C65038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39944" y="1233676"/>
            <a:ext cx="4527479" cy="31146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Each team (constructor) fields </a:t>
            </a:r>
            <a:r>
              <a:rPr lang="en-US" sz="1600" b="1" dirty="0">
                <a:solidFill>
                  <a:srgbClr val="FF0000"/>
                </a:solidFill>
              </a:rPr>
              <a:t>two cars</a:t>
            </a:r>
            <a:r>
              <a:rPr lang="en-US" sz="1600" dirty="0">
                <a:solidFill>
                  <a:schemeClr val="dk2"/>
                </a:solidFill>
              </a:rPr>
              <a:t> and employs 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two drivers</a:t>
            </a:r>
            <a:r>
              <a:rPr lang="en-US" sz="1600" dirty="0">
                <a:solidFill>
                  <a:schemeClr val="dk2"/>
                </a:solidFill>
              </a:rPr>
              <a:t>.</a:t>
            </a: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</a:rPr>
              <a:t>Points</a:t>
            </a:r>
            <a:r>
              <a:rPr lang="en-US" sz="1600" dirty="0">
                <a:solidFill>
                  <a:schemeClr val="dk2"/>
                </a:solidFill>
              </a:rPr>
              <a:t> are awarded based on finishing position. The driver and team with the most points at season’s end are crowned champions.</a:t>
            </a: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Teams compete in the </a:t>
            </a:r>
            <a:r>
              <a:rPr lang="en-US" sz="1600" b="1" dirty="0">
                <a:solidFill>
                  <a:srgbClr val="FF0000"/>
                </a:solidFill>
              </a:rPr>
              <a:t>Constructors’ Championship</a:t>
            </a:r>
            <a:r>
              <a:rPr lang="en-US" sz="1600" dirty="0">
                <a:solidFill>
                  <a:schemeClr val="dk2"/>
                </a:solidFill>
              </a:rPr>
              <a:t>, and drivers in the 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Drivers’ Championship</a:t>
            </a:r>
            <a:r>
              <a:rPr lang="en-US" sz="1600" dirty="0">
                <a:solidFill>
                  <a:schemeClr val="dk2"/>
                </a:solidFill>
              </a:rPr>
              <a:t>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A1D3D70-FBE3-204F-7C7F-41FC38B99427}"/>
              </a:ext>
            </a:extLst>
          </p:cNvPr>
          <p:cNvSpPr txBox="1"/>
          <p:nvPr/>
        </p:nvSpPr>
        <p:spPr>
          <a:xfrm>
            <a:off x="6424660" y="2791025"/>
            <a:ext cx="2294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i="1" dirty="0">
                <a:solidFill>
                  <a:schemeClr val="bg1">
                    <a:lumMod val="65000"/>
                  </a:schemeClr>
                </a:solidFill>
              </a:rPr>
              <a:t>Source: sportingnews.com</a:t>
            </a:r>
          </a:p>
        </p:txBody>
      </p:sp>
      <p:pic>
        <p:nvPicPr>
          <p:cNvPr id="3" name="Immagine 2" descr="Immagine che contiene cielo, attrezzature sportive, persona, aria aperta&#10;&#10;Il contenuto generato dall'IA potrebbe non essere corretto.">
            <a:extLst>
              <a:ext uri="{FF2B5EF4-FFF2-40B4-BE49-F238E27FC236}">
                <a16:creationId xmlns:a16="http://schemas.microsoft.com/office/drawing/2014/main" id="{4B4B4B1B-3842-FC2D-C6AB-F62DAAC36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660" y="1076924"/>
            <a:ext cx="2294430" cy="1714101"/>
          </a:xfrm>
          <a:prstGeom prst="rect">
            <a:avLst/>
          </a:prstGeom>
        </p:spPr>
      </p:pic>
      <p:pic>
        <p:nvPicPr>
          <p:cNvPr id="7" name="Immagine 6" descr="Immagine che contiene moto, Veicolo terrestre, veicolo, ruota&#10;&#10;Il contenuto generato dall'IA potrebbe non essere corretto.">
            <a:extLst>
              <a:ext uri="{FF2B5EF4-FFF2-40B4-BE49-F238E27FC236}">
                <a16:creationId xmlns:a16="http://schemas.microsoft.com/office/drawing/2014/main" id="{043868D1-B9D9-0070-5825-6065F080C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6883" y="3116962"/>
            <a:ext cx="2552207" cy="1700601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9C8F95F3-B135-B3EA-1A3F-C2166A0DB448}"/>
              </a:ext>
            </a:extLst>
          </p:cNvPr>
          <p:cNvSpPr txBox="1"/>
          <p:nvPr/>
        </p:nvSpPr>
        <p:spPr>
          <a:xfrm>
            <a:off x="6166883" y="4817562"/>
            <a:ext cx="2552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i="1" dirty="0">
                <a:solidFill>
                  <a:schemeClr val="bg1">
                    <a:lumMod val="65000"/>
                  </a:schemeClr>
                </a:solidFill>
              </a:rPr>
              <a:t>Source: motorauthority.com</a:t>
            </a:r>
          </a:p>
        </p:txBody>
      </p:sp>
    </p:spTree>
    <p:extLst>
      <p:ext uri="{BB962C8B-B14F-4D97-AF65-F5344CB8AC3E}">
        <p14:creationId xmlns:p14="http://schemas.microsoft.com/office/powerpoint/2010/main" val="1524277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6B1ED76D-F3BD-76C9-F996-9FCA4D06C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FCC66D22-460C-5DE6-9B92-96BC009B18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it-IT" dirty="0"/>
              <a:t>Cars</a:t>
            </a:r>
            <a:endParaRPr dirty="0"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ECCF2CBE-5583-F82E-2F97-341CDC2FA0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0544" y="866799"/>
            <a:ext cx="7933300" cy="226523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127000" lvl="0" indent="0" algn="just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/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F1 cars are technological masterpieces, with hybrid power units combining a turbocharged V6 engine and energy recovery systems.</a:t>
            </a:r>
          </a:p>
          <a:p>
            <a:pPr marL="127000" indent="0" algn="just"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Made with carbon fiber, they're extremely light and fast: over </a:t>
            </a:r>
            <a:r>
              <a:rPr lang="en-US" sz="1600" b="1" dirty="0">
                <a:solidFill>
                  <a:schemeClr val="tx1"/>
                </a:solidFill>
              </a:rPr>
              <a:t>350 km/h top speed </a:t>
            </a:r>
            <a:r>
              <a:rPr lang="en-US" sz="1600" dirty="0">
                <a:solidFill>
                  <a:schemeClr val="dk2"/>
                </a:solidFill>
              </a:rPr>
              <a:t>and </a:t>
            </a:r>
            <a:r>
              <a:rPr lang="en-US" sz="1600" b="1" dirty="0">
                <a:solidFill>
                  <a:schemeClr val="tx1"/>
                </a:solidFill>
              </a:rPr>
              <a:t>0 - 100 km/h in ~2.5 seconds</a:t>
            </a:r>
            <a:r>
              <a:rPr lang="en-US" sz="1600" dirty="0">
                <a:solidFill>
                  <a:schemeClr val="dk2"/>
                </a:solidFill>
              </a:rPr>
              <a:t>.</a:t>
            </a:r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412750" lvl="0" indent="-285750" algn="just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F8A508C-8BAB-9F84-D682-D844CA008960}"/>
              </a:ext>
            </a:extLst>
          </p:cNvPr>
          <p:cNvSpPr txBox="1"/>
          <p:nvPr/>
        </p:nvSpPr>
        <p:spPr>
          <a:xfrm>
            <a:off x="1010093" y="4536345"/>
            <a:ext cx="30713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i="1" dirty="0">
                <a:solidFill>
                  <a:schemeClr val="bg1">
                    <a:lumMod val="65000"/>
                  </a:schemeClr>
                </a:solidFill>
              </a:rPr>
              <a:t>Source: motorionline.com</a:t>
            </a:r>
          </a:p>
        </p:txBody>
      </p:sp>
      <p:pic>
        <p:nvPicPr>
          <p:cNvPr id="4" name="Immagine 3" descr="Immagine che contiene ruota, pneumatico, veicolo, sport motoristici&#10;&#10;Il contenuto generato dall'IA potrebbe non essere corretto.">
            <a:extLst>
              <a:ext uri="{FF2B5EF4-FFF2-40B4-BE49-F238E27FC236}">
                <a16:creationId xmlns:a16="http://schemas.microsoft.com/office/drawing/2014/main" id="{DB5FBFDC-D9EA-5638-21EB-BBC2A15E3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93" y="2838679"/>
            <a:ext cx="3071398" cy="1697666"/>
          </a:xfrm>
          <a:prstGeom prst="rect">
            <a:avLst/>
          </a:prstGeom>
        </p:spPr>
      </p:pic>
      <p:sp>
        <p:nvSpPr>
          <p:cNvPr id="7" name="Google Shape;71;p15">
            <a:extLst>
              <a:ext uri="{FF2B5EF4-FFF2-40B4-BE49-F238E27FC236}">
                <a16:creationId xmlns:a16="http://schemas.microsoft.com/office/drawing/2014/main" id="{9E2A0E03-B1E9-7CAB-94E8-5EAE74858175}"/>
              </a:ext>
            </a:extLst>
          </p:cNvPr>
          <p:cNvSpPr txBox="1">
            <a:spLocks/>
          </p:cNvSpPr>
          <p:nvPr/>
        </p:nvSpPr>
        <p:spPr>
          <a:xfrm>
            <a:off x="4372943" y="2571750"/>
            <a:ext cx="4130901" cy="84946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Each car is designed and built by the teams within strict FIA regulations.</a:t>
            </a:r>
            <a:endParaRPr lang="it-IT" sz="16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337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481F8CDE-A68E-148F-48D4-287690CB2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19FD24B5-B582-F857-D57D-67617E271A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8309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dirty="0"/>
              <a:t>Why is </a:t>
            </a:r>
            <a:r>
              <a:rPr lang="en-US" dirty="0">
                <a:solidFill>
                  <a:schemeClr val="tx1"/>
                </a:solidFill>
              </a:rPr>
              <a:t>Formula 1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fascinating</a:t>
            </a:r>
            <a:r>
              <a:rPr lang="en-US" dirty="0"/>
              <a:t>?</a:t>
            </a:r>
            <a:br>
              <a:rPr lang="en-US" sz="2800" dirty="0"/>
            </a:br>
            <a:endParaRPr dirty="0"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CAEE3FAC-A821-F6F7-806D-247192135F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39944" y="1233676"/>
            <a:ext cx="7863900" cy="286693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Involves the </a:t>
            </a:r>
            <a:r>
              <a:rPr lang="en-US" sz="1600" b="1" dirty="0">
                <a:solidFill>
                  <a:schemeClr val="tx1"/>
                </a:solidFill>
              </a:rPr>
              <a:t>best of </a:t>
            </a:r>
            <a:r>
              <a:rPr lang="it-IT" sz="1600" b="1" dirty="0">
                <a:solidFill>
                  <a:schemeClr val="tx1"/>
                </a:solidFill>
              </a:rPr>
              <a:t>engineering</a:t>
            </a:r>
            <a:r>
              <a:rPr lang="it-IT" sz="1600" dirty="0">
                <a:solidFill>
                  <a:schemeClr val="dk2"/>
                </a:solidFill>
              </a:rPr>
              <a:t>:</a:t>
            </a:r>
            <a:r>
              <a:rPr lang="it-IT" sz="1600" dirty="0"/>
              <a:t> </a:t>
            </a:r>
            <a:r>
              <a:rPr lang="en-US" sz="1600" dirty="0">
                <a:solidFill>
                  <a:schemeClr val="dk2"/>
                </a:solidFill>
              </a:rPr>
              <a:t>aerodynamics, materials science, thermal management, mechanical design, </a:t>
            </a:r>
            <a:r>
              <a:rPr lang="it-IT" sz="1600" dirty="0">
                <a:solidFill>
                  <a:schemeClr val="dk2"/>
                </a:solidFill>
              </a:rPr>
              <a:t>information and </a:t>
            </a:r>
            <a:r>
              <a:rPr lang="it-IT" sz="1600" dirty="0" err="1">
                <a:solidFill>
                  <a:schemeClr val="dk2"/>
                </a:solidFill>
              </a:rPr>
              <a:t>electronic</a:t>
            </a:r>
            <a:r>
              <a:rPr lang="it-IT" sz="1600" dirty="0">
                <a:solidFill>
                  <a:schemeClr val="dk2"/>
                </a:solidFill>
              </a:rPr>
              <a:t> systems</a:t>
            </a:r>
            <a:r>
              <a:rPr lang="en-US" sz="1600" dirty="0">
                <a:solidFill>
                  <a:schemeClr val="dk2"/>
                </a:solidFill>
              </a:rPr>
              <a:t>, etc.</a:t>
            </a: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Drivers undergo intense </a:t>
            </a:r>
            <a:r>
              <a:rPr lang="en-US" sz="1600" b="1" dirty="0">
                <a:solidFill>
                  <a:schemeClr val="tx1"/>
                </a:solidFill>
              </a:rPr>
              <a:t>physical and mental training</a:t>
            </a:r>
            <a:r>
              <a:rPr lang="en-US" sz="1600" dirty="0">
                <a:solidFill>
                  <a:schemeClr val="dk2"/>
                </a:solidFill>
              </a:rPr>
              <a:t>, enduring G-forces, high temperatures, and long concentration spans.</a:t>
            </a: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Anything can happen during a race, which is why </a:t>
            </a:r>
            <a:r>
              <a:rPr lang="en-US" sz="1600" b="1" dirty="0">
                <a:solidFill>
                  <a:schemeClr val="tx1"/>
                </a:solidFill>
              </a:rPr>
              <a:t>strategy</a:t>
            </a:r>
            <a:r>
              <a:rPr lang="en-US" sz="1600" dirty="0">
                <a:solidFill>
                  <a:schemeClr val="dk2"/>
                </a:solidFill>
              </a:rPr>
              <a:t> plays a crucial role (pit stops, accidents, etc.).</a:t>
            </a: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It’s a sport where even </a:t>
            </a:r>
            <a:r>
              <a:rPr lang="en-US" sz="1600" b="1" dirty="0">
                <a:solidFill>
                  <a:schemeClr val="tx1"/>
                </a:solidFill>
              </a:rPr>
              <a:t>hundredths of a second can make the difference</a:t>
            </a:r>
            <a:r>
              <a:rPr lang="en-US" sz="1600" dirty="0">
                <a:solidFill>
                  <a:schemeClr val="dk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7437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5F5E29B9-8162-9137-9971-B5B194145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6CFE06EC-3509-F483-0109-61F7574AE3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6" y="402679"/>
            <a:ext cx="78639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Why </a:t>
            </a:r>
            <a:r>
              <a:rPr lang="en-US" dirty="0">
                <a:solidFill>
                  <a:srgbClr val="FF0000"/>
                </a:solidFill>
              </a:rPr>
              <a:t>data</a:t>
            </a:r>
            <a:r>
              <a:rPr lang="en-US" dirty="0">
                <a:solidFill>
                  <a:schemeClr val="tx1"/>
                </a:solidFill>
              </a:rPr>
              <a:t> is crucial in F1</a:t>
            </a:r>
            <a:r>
              <a:rPr lang="en" dirty="0">
                <a:solidFill>
                  <a:schemeClr val="tx1"/>
                </a:solidFill>
              </a:rPr>
              <a:t>?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4FEAEA6E-91AF-F4FC-6297-0A84E9E266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0544" y="680878"/>
            <a:ext cx="8042115" cy="84946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/>
          <a:p>
            <a:pPr marL="127000" lvl="0" indent="0" algn="just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/>
          </a:p>
          <a:p>
            <a:pPr marL="412750" lvl="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Each car has over </a:t>
            </a:r>
            <a:r>
              <a:rPr lang="en-US" sz="1600" b="1" dirty="0">
                <a:solidFill>
                  <a:schemeClr val="tx1"/>
                </a:solidFill>
              </a:rPr>
              <a:t>300 sensors </a:t>
            </a:r>
            <a:r>
              <a:rPr lang="en-US" sz="1600" dirty="0">
                <a:solidFill>
                  <a:schemeClr val="dk2"/>
                </a:solidFill>
              </a:rPr>
              <a:t>collecting real-time data generating </a:t>
            </a:r>
            <a:r>
              <a:rPr lang="en-US" sz="1600" b="1" dirty="0">
                <a:solidFill>
                  <a:schemeClr val="tx1"/>
                </a:solidFill>
              </a:rPr>
              <a:t>1.1 million telemetry data points per second</a:t>
            </a:r>
            <a:r>
              <a:rPr lang="en-US" sz="1600" dirty="0">
                <a:solidFill>
                  <a:schemeClr val="dk2"/>
                </a:solidFill>
              </a:rPr>
              <a:t>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5209802-F5F7-DA83-E317-460CE30D75BA}"/>
              </a:ext>
            </a:extLst>
          </p:cNvPr>
          <p:cNvSpPr txBox="1"/>
          <p:nvPr/>
        </p:nvSpPr>
        <p:spPr>
          <a:xfrm>
            <a:off x="5807676" y="3393288"/>
            <a:ext cx="28049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i="1" dirty="0">
                <a:solidFill>
                  <a:schemeClr val="bg1">
                    <a:lumMod val="65000"/>
                  </a:schemeClr>
                </a:solidFill>
              </a:rPr>
              <a:t>Source: formule1fr.com</a:t>
            </a:r>
          </a:p>
        </p:txBody>
      </p:sp>
      <p:sp>
        <p:nvSpPr>
          <p:cNvPr id="3" name="Google Shape;71;p15">
            <a:extLst>
              <a:ext uri="{FF2B5EF4-FFF2-40B4-BE49-F238E27FC236}">
                <a16:creationId xmlns:a16="http://schemas.microsoft.com/office/drawing/2014/main" id="{4E5A2E2E-40DC-4EE8-FE36-75256D409371}"/>
              </a:ext>
            </a:extLst>
          </p:cNvPr>
          <p:cNvSpPr txBox="1">
            <a:spLocks/>
          </p:cNvSpPr>
          <p:nvPr/>
        </p:nvSpPr>
        <p:spPr>
          <a:xfrm>
            <a:off x="570544" y="1516087"/>
            <a:ext cx="4582224" cy="198208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127000" indent="0" algn="just">
              <a:buSzPts val="1600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Data is used to: </a:t>
            </a:r>
          </a:p>
          <a:p>
            <a:pPr marL="127000" indent="0" algn="just">
              <a:buSzPts val="1600"/>
            </a:pPr>
            <a:r>
              <a:rPr lang="en-US" sz="1600" dirty="0">
                <a:solidFill>
                  <a:schemeClr val="dk2"/>
                </a:solidFill>
              </a:rPr>
              <a:t>	- </a:t>
            </a:r>
            <a:r>
              <a:rPr lang="en-US" sz="1600" b="1" dirty="0">
                <a:solidFill>
                  <a:schemeClr val="dk2"/>
                </a:solidFill>
              </a:rPr>
              <a:t>optimize car </a:t>
            </a:r>
            <a:r>
              <a:rPr lang="en-US" sz="1600" dirty="0">
                <a:solidFill>
                  <a:schemeClr val="dk2"/>
                </a:solidFill>
              </a:rPr>
              <a:t>setup for each track.</a:t>
            </a:r>
          </a:p>
          <a:p>
            <a:pPr marL="127000" indent="0" algn="just">
              <a:buSzPts val="1600"/>
            </a:pPr>
            <a:r>
              <a:rPr lang="en-US" sz="1600" dirty="0">
                <a:solidFill>
                  <a:schemeClr val="dk2"/>
                </a:solidFill>
              </a:rPr>
              <a:t>	- </a:t>
            </a:r>
            <a:r>
              <a:rPr lang="en-US" sz="1600" b="1" dirty="0">
                <a:solidFill>
                  <a:schemeClr val="dk2"/>
                </a:solidFill>
              </a:rPr>
              <a:t>monitor performance </a:t>
            </a:r>
            <a:r>
              <a:rPr lang="en-US" sz="1600" dirty="0">
                <a:solidFill>
                  <a:schemeClr val="dk2"/>
                </a:solidFill>
              </a:rPr>
              <a:t>and reliability.</a:t>
            </a:r>
          </a:p>
          <a:p>
            <a:pPr marL="127000" indent="0" algn="just">
              <a:buSzPts val="1600"/>
            </a:pPr>
            <a:r>
              <a:rPr lang="en-US" sz="1600" dirty="0">
                <a:solidFill>
                  <a:schemeClr val="dk2"/>
                </a:solidFill>
              </a:rPr>
              <a:t>	- run simulations to </a:t>
            </a:r>
            <a:r>
              <a:rPr lang="en-US" sz="1600" b="1" dirty="0">
                <a:solidFill>
                  <a:schemeClr val="dk2"/>
                </a:solidFill>
              </a:rPr>
              <a:t>test strategies </a:t>
            </a:r>
            <a:r>
              <a:rPr lang="en-US" sz="1600" dirty="0">
                <a:solidFill>
                  <a:schemeClr val="dk2"/>
                </a:solidFill>
              </a:rPr>
              <a:t>.</a:t>
            </a:r>
          </a:p>
          <a:p>
            <a:pPr marL="127000" indent="0" algn="just">
              <a:buSzPts val="1600"/>
            </a:pPr>
            <a:r>
              <a:rPr lang="en-US" sz="1600" dirty="0">
                <a:solidFill>
                  <a:schemeClr val="dk2"/>
                </a:solidFill>
              </a:rPr>
              <a:t>	- train drivers using </a:t>
            </a:r>
            <a:r>
              <a:rPr lang="en-US" sz="1600" b="1" dirty="0">
                <a:solidFill>
                  <a:schemeClr val="dk2"/>
                </a:solidFill>
              </a:rPr>
              <a:t>advanced 	simulators</a:t>
            </a:r>
            <a:r>
              <a:rPr lang="en-US" sz="1600" dirty="0">
                <a:solidFill>
                  <a:schemeClr val="dk2"/>
                </a:solidFill>
              </a:rPr>
              <a:t>.</a:t>
            </a:r>
          </a:p>
        </p:txBody>
      </p:sp>
      <p:pic>
        <p:nvPicPr>
          <p:cNvPr id="7" name="Immagine 6" descr="Immagine che contiene testo, Auricolari, vestiti, persona&#10;&#10;Il contenuto generato dall'IA potrebbe non essere corretto.">
            <a:extLst>
              <a:ext uri="{FF2B5EF4-FFF2-40B4-BE49-F238E27FC236}">
                <a16:creationId xmlns:a16="http://schemas.microsoft.com/office/drawing/2014/main" id="{FE047108-9677-21AD-6F29-E734F7E50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7676" y="1808540"/>
            <a:ext cx="2804983" cy="1579421"/>
          </a:xfrm>
          <a:prstGeom prst="rect">
            <a:avLst/>
          </a:prstGeom>
        </p:spPr>
      </p:pic>
      <p:sp>
        <p:nvSpPr>
          <p:cNvPr id="8" name="Google Shape;71;p15">
            <a:extLst>
              <a:ext uri="{FF2B5EF4-FFF2-40B4-BE49-F238E27FC236}">
                <a16:creationId xmlns:a16="http://schemas.microsoft.com/office/drawing/2014/main" id="{507147D2-B176-B832-E173-3613DCFC1E32}"/>
              </a:ext>
            </a:extLst>
          </p:cNvPr>
          <p:cNvSpPr txBox="1">
            <a:spLocks/>
          </p:cNvSpPr>
          <p:nvPr/>
        </p:nvSpPr>
        <p:spPr>
          <a:xfrm>
            <a:off x="570544" y="3387961"/>
            <a:ext cx="8081319" cy="141577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127000" indent="0" algn="just">
              <a:buSzPts val="1600"/>
            </a:pPr>
            <a:endParaRPr lang="en-US" sz="1600" dirty="0"/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2"/>
                </a:solidFill>
              </a:rPr>
              <a:t>Data informs </a:t>
            </a:r>
            <a:r>
              <a:rPr lang="en-US" sz="1600" b="1" dirty="0">
                <a:solidFill>
                  <a:schemeClr val="tx1"/>
                </a:solidFill>
              </a:rPr>
              <a:t>race strategies</a:t>
            </a:r>
            <a:r>
              <a:rPr lang="en-US" sz="1600" dirty="0">
                <a:solidFill>
                  <a:schemeClr val="dk2"/>
                </a:solidFill>
              </a:rPr>
              <a:t>: data scientists make fast decisions during the race.</a:t>
            </a: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2"/>
              </a:solidFill>
            </a:endParaRPr>
          </a:p>
          <a:p>
            <a:pPr marL="412750" indent="-285750" algn="just">
              <a:buSzPts val="16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</a:rPr>
              <a:t>Machine learning</a:t>
            </a:r>
            <a:r>
              <a:rPr lang="en-US" sz="1600" dirty="0">
                <a:solidFill>
                  <a:schemeClr val="dk2"/>
                </a:solidFill>
              </a:rPr>
              <a:t> and </a:t>
            </a:r>
            <a:r>
              <a:rPr lang="en-US" sz="1600" b="1" dirty="0">
                <a:solidFill>
                  <a:schemeClr val="tx1"/>
                </a:solidFill>
              </a:rPr>
              <a:t>AI</a:t>
            </a:r>
            <a:r>
              <a:rPr lang="en-US" sz="1600" dirty="0">
                <a:solidFill>
                  <a:schemeClr val="dk2"/>
                </a:solidFill>
              </a:rPr>
              <a:t> are increasingly used to model race outcomes and competitor behavior.</a:t>
            </a:r>
            <a:endParaRPr lang="it-IT" sz="16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3023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8CDB6BDD-74B8-4F53-69DC-395C515D9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>
            <a:extLst>
              <a:ext uri="{FF2B5EF4-FFF2-40B4-BE49-F238E27FC236}">
                <a16:creationId xmlns:a16="http://schemas.microsoft.com/office/drawing/2014/main" id="{AAE38892-EEBD-43F1-95C2-C8FCE5ECF60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89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>
            <a:extLst>
              <a:ext uri="{FF2B5EF4-FFF2-40B4-BE49-F238E27FC236}">
                <a16:creationId xmlns:a16="http://schemas.microsoft.com/office/drawing/2014/main" id="{606D919D-F099-96F4-EED8-F95E85D9D8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150" y="2136255"/>
            <a:ext cx="4751100" cy="656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00" rIns="0" bIns="0" anchor="t" anchorCtr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Project Goals</a:t>
            </a:r>
            <a:br>
              <a:rPr lang="it-IT" dirty="0"/>
            </a:br>
            <a:endParaRPr sz="16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74166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1574</Words>
  <Application>Microsoft Office PowerPoint</Application>
  <PresentationFormat>Presentazione su schermo (16:9)</PresentationFormat>
  <Paragraphs>207</Paragraphs>
  <Slides>29</Slides>
  <Notes>29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3" baseType="lpstr">
      <vt:lpstr>Libre Franklin Medium</vt:lpstr>
      <vt:lpstr>Roboto Mono</vt:lpstr>
      <vt:lpstr>Arial</vt:lpstr>
      <vt:lpstr>Simple Light</vt:lpstr>
      <vt:lpstr>Formula 1 Lap Time Prediction Optimization Project</vt:lpstr>
      <vt:lpstr>What is Formula 1? </vt:lpstr>
      <vt:lpstr>What is Formula 1?</vt:lpstr>
      <vt:lpstr>Race weekend</vt:lpstr>
      <vt:lpstr>Teams, drivers and championships </vt:lpstr>
      <vt:lpstr>Cars</vt:lpstr>
      <vt:lpstr>Why is Formula 1 fascinating? </vt:lpstr>
      <vt:lpstr>Why data is crucial in F1?</vt:lpstr>
      <vt:lpstr>Project Goals </vt:lpstr>
      <vt:lpstr>Project goals </vt:lpstr>
      <vt:lpstr>Why predict lap times?</vt:lpstr>
      <vt:lpstr>Data Preparation</vt:lpstr>
      <vt:lpstr>Custom Dataset Construction</vt:lpstr>
      <vt:lpstr>Original dataset</vt:lpstr>
      <vt:lpstr>Editing rows (1/2)</vt:lpstr>
      <vt:lpstr>Editing rows (2/2)</vt:lpstr>
      <vt:lpstr>Editing columns</vt:lpstr>
      <vt:lpstr>Final dataset</vt:lpstr>
      <vt:lpstr>Analysis of correlations between variables</vt:lpstr>
      <vt:lpstr>Correlation  matrix</vt:lpstr>
      <vt:lpstr>Model creation </vt:lpstr>
      <vt:lpstr>Presentazione standard di PowerPoint</vt:lpstr>
      <vt:lpstr>Key-points della teoria: La memoria</vt:lpstr>
      <vt:lpstr>Key-points della teoria: Initializer list</vt:lpstr>
      <vt:lpstr>Key-points della teoria: Initializer list</vt:lpstr>
      <vt:lpstr>Domandine? </vt:lpstr>
      <vt:lpstr>Esercizio 1/2</vt:lpstr>
      <vt:lpstr>Esercizio 2/2</vt:lpstr>
      <vt:lpstr>Esercizio Extra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Asus</cp:lastModifiedBy>
  <cp:revision>4</cp:revision>
  <dcterms:modified xsi:type="dcterms:W3CDTF">2025-06-15T00:31:23Z</dcterms:modified>
</cp:coreProperties>
</file>